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5.xml" ContentType="application/vnd.openxmlformats-officedocument.presentationml.notesSlide+xml"/>
  <Override PartName="/ppt/tags/tag129.xml" ContentType="application/vnd.openxmlformats-officedocument.presentationml.tags+xml"/>
  <Override PartName="/ppt/notesSlides/notesSlide6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7.xml" ContentType="application/vnd.openxmlformats-officedocument.presentationml.notesSlide+xml"/>
  <Override PartName="/ppt/tags/tag133.xml" ContentType="application/vnd.openxmlformats-officedocument.presentationml.tags+xml"/>
  <Override PartName="/ppt/notesSlides/notesSlide8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68" r:id="rId3"/>
    <p:sldMasterId id="2147483676" r:id="rId4"/>
    <p:sldMasterId id="2147483688" r:id="rId5"/>
    <p:sldMasterId id="2147483701" r:id="rId6"/>
    <p:sldMasterId id="2147483712" r:id="rId7"/>
    <p:sldMasterId id="2147483723" r:id="rId8"/>
    <p:sldMasterId id="2147483731" r:id="rId9"/>
  </p:sldMasterIdLst>
  <p:notesMasterIdLst>
    <p:notesMasterId r:id="rId60"/>
  </p:notesMasterIdLst>
  <p:handoutMasterIdLst>
    <p:handoutMasterId r:id="rId61"/>
  </p:handoutMasterIdLst>
  <p:sldIdLst>
    <p:sldId id="16773955" r:id="rId10"/>
    <p:sldId id="16774034" r:id="rId11"/>
    <p:sldId id="2147480503" r:id="rId12"/>
    <p:sldId id="2147480536" r:id="rId13"/>
    <p:sldId id="2147480531" r:id="rId14"/>
    <p:sldId id="2147480516" r:id="rId15"/>
    <p:sldId id="259" r:id="rId16"/>
    <p:sldId id="2147480517" r:id="rId17"/>
    <p:sldId id="2147480523" r:id="rId18"/>
    <p:sldId id="2147480540" r:id="rId19"/>
    <p:sldId id="2147480541" r:id="rId20"/>
    <p:sldId id="2147480529" r:id="rId21"/>
    <p:sldId id="2147480520" r:id="rId22"/>
    <p:sldId id="2147480518" r:id="rId23"/>
    <p:sldId id="2147480554" r:id="rId24"/>
    <p:sldId id="2147480522" r:id="rId25"/>
    <p:sldId id="2147480535" r:id="rId26"/>
    <p:sldId id="2147480552" r:id="rId27"/>
    <p:sldId id="2147480542" r:id="rId28"/>
    <p:sldId id="2147480553" r:id="rId29"/>
    <p:sldId id="2147480532" r:id="rId30"/>
    <p:sldId id="2147480525" r:id="rId31"/>
    <p:sldId id="1861" r:id="rId32"/>
    <p:sldId id="2147480526" r:id="rId33"/>
    <p:sldId id="16774036" r:id="rId34"/>
    <p:sldId id="2147480534" r:id="rId35"/>
    <p:sldId id="2147480533" r:id="rId36"/>
    <p:sldId id="16774064" r:id="rId37"/>
    <p:sldId id="299" r:id="rId38"/>
    <p:sldId id="258" r:id="rId39"/>
    <p:sldId id="2147480528" r:id="rId40"/>
    <p:sldId id="305" r:id="rId41"/>
    <p:sldId id="2147480556" r:id="rId42"/>
    <p:sldId id="2147480509" r:id="rId43"/>
    <p:sldId id="2147480538" r:id="rId44"/>
    <p:sldId id="2147480492" r:id="rId45"/>
    <p:sldId id="2147480543" r:id="rId46"/>
    <p:sldId id="2147480544" r:id="rId47"/>
    <p:sldId id="2147480545" r:id="rId48"/>
    <p:sldId id="2147480498" r:id="rId49"/>
    <p:sldId id="2147480549" r:id="rId50"/>
    <p:sldId id="2147480551" r:id="rId51"/>
    <p:sldId id="2147480548" r:id="rId52"/>
    <p:sldId id="2147480499" r:id="rId53"/>
    <p:sldId id="2147480508" r:id="rId54"/>
    <p:sldId id="2147480558" r:id="rId55"/>
    <p:sldId id="264" r:id="rId56"/>
    <p:sldId id="2147480557" r:id="rId57"/>
    <p:sldId id="265" r:id="rId58"/>
    <p:sldId id="2147480559" r:id="rId59"/>
  </p:sldIdLst>
  <p:sldSz cx="12192000" cy="6858000"/>
  <p:notesSz cx="6858000" cy="9144000"/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yndi Dong" initials="CD" lastIdx="3" clrIdx="0"/>
  <p:cmAuthor id="2" name="杨剑" initials="杨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060"/>
    <a:srgbClr val="000000"/>
    <a:srgbClr val="6A6A6A"/>
    <a:srgbClr val="CCCED3"/>
    <a:srgbClr val="FFCB6F"/>
    <a:srgbClr val="E7E8EA"/>
    <a:srgbClr val="1F3864"/>
    <a:srgbClr val="CBCFEE"/>
    <a:srgbClr val="376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7463" autoAdjust="0"/>
  </p:normalViewPr>
  <p:slideViewPr>
    <p:cSldViewPr snapToGrid="0">
      <p:cViewPr>
        <p:scale>
          <a:sx n="90" d="100"/>
          <a:sy n="90" d="100"/>
        </p:scale>
        <p:origin x="261" y="18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17AE0-6529-4C17-9BDD-46EDBDB38B1F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ED1CA-45F6-4822-A4A8-2E2840CC8F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7434B-6026-40F3-9F9F-4AF214E9A699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9E5B9-5318-46F7-A308-DDFD44CCF58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自己的东西是否能讲透，三点的</a:t>
            </a:r>
            <a:r>
              <a:rPr lang="en-US" altLang="zh-CN" dirty="0"/>
              <a:t>PPT</a:t>
            </a:r>
          </a:p>
          <a:p>
            <a:r>
              <a:rPr lang="en-US" altLang="zh-CN" dirty="0"/>
              <a:t>U</a:t>
            </a:r>
            <a:r>
              <a:rPr lang="zh-CN" altLang="en-US" dirty="0"/>
              <a:t>型，唯一有全球安全性数据，</a:t>
            </a:r>
            <a:r>
              <a:rPr lang="en-US" altLang="zh-CN" dirty="0"/>
              <a:t>30</a:t>
            </a:r>
            <a:r>
              <a:rPr lang="zh-CN" altLang="en-US" dirty="0"/>
              <a:t>年，</a:t>
            </a:r>
            <a:r>
              <a:rPr lang="en-US" altLang="zh-CN" dirty="0"/>
              <a:t>Y</a:t>
            </a:r>
            <a:r>
              <a:rPr lang="zh-CN" altLang="en-US" dirty="0"/>
              <a:t>型分子本身有缺陷，选错分子，倒推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9E5B9-5318-46F7-A308-DDFD44CCF58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64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自己的东西是否能讲透，三点的</a:t>
            </a:r>
            <a:r>
              <a:rPr lang="en-US" altLang="zh-CN" dirty="0"/>
              <a:t>PPT</a:t>
            </a:r>
          </a:p>
          <a:p>
            <a:r>
              <a:rPr lang="en-US" altLang="zh-CN" dirty="0"/>
              <a:t>U</a:t>
            </a:r>
            <a:r>
              <a:rPr lang="zh-CN" altLang="en-US" dirty="0"/>
              <a:t>型，唯一有全球安全性数据，</a:t>
            </a:r>
            <a:r>
              <a:rPr lang="en-US" altLang="zh-CN" dirty="0"/>
              <a:t>30</a:t>
            </a:r>
            <a:r>
              <a:rPr lang="zh-CN" altLang="en-US" dirty="0"/>
              <a:t>年，</a:t>
            </a:r>
            <a:r>
              <a:rPr lang="en-US" altLang="zh-CN" dirty="0"/>
              <a:t>Y</a:t>
            </a:r>
            <a:r>
              <a:rPr lang="zh-CN" altLang="en-US" dirty="0"/>
              <a:t>型分子本身有缺陷，选错分子，倒推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9E5B9-5318-46F7-A308-DDFD44CCF58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6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9E5B9-5318-46F7-A308-DDFD44CCF58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253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自己的东西是否能讲透，三点的</a:t>
            </a:r>
            <a:r>
              <a:rPr lang="en-US" altLang="zh-CN" dirty="0"/>
              <a:t>PPT</a:t>
            </a:r>
          </a:p>
          <a:p>
            <a:r>
              <a:rPr lang="en-US" altLang="zh-CN" dirty="0"/>
              <a:t>U</a:t>
            </a:r>
            <a:r>
              <a:rPr lang="zh-CN" altLang="en-US" dirty="0"/>
              <a:t>型，唯一有全球安全性数据，</a:t>
            </a:r>
            <a:r>
              <a:rPr lang="en-US" altLang="zh-CN" dirty="0"/>
              <a:t>30</a:t>
            </a:r>
            <a:r>
              <a:rPr lang="zh-CN" altLang="en-US" dirty="0"/>
              <a:t>年，</a:t>
            </a:r>
            <a:r>
              <a:rPr lang="en-US" altLang="zh-CN" dirty="0"/>
              <a:t>Y</a:t>
            </a:r>
            <a:r>
              <a:rPr lang="zh-CN" altLang="en-US" dirty="0"/>
              <a:t>型分子本身有缺陷，选错分子，倒推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9E5B9-5318-46F7-A308-DDFD44CCF58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5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自己的东西是否能讲透，三点的</a:t>
            </a:r>
            <a:r>
              <a:rPr lang="en-US" altLang="zh-CN" dirty="0"/>
              <a:t>PPT</a:t>
            </a:r>
          </a:p>
          <a:p>
            <a:r>
              <a:rPr lang="en-US" altLang="zh-CN" dirty="0"/>
              <a:t>U</a:t>
            </a:r>
            <a:r>
              <a:rPr lang="zh-CN" altLang="en-US" dirty="0"/>
              <a:t>型，唯一有全球安全性数据，</a:t>
            </a:r>
            <a:r>
              <a:rPr lang="en-US" altLang="zh-CN" dirty="0"/>
              <a:t>30</a:t>
            </a:r>
            <a:r>
              <a:rPr lang="zh-CN" altLang="en-US" dirty="0"/>
              <a:t>年，</a:t>
            </a:r>
            <a:r>
              <a:rPr lang="en-US" altLang="zh-CN" dirty="0"/>
              <a:t>Y</a:t>
            </a:r>
            <a:r>
              <a:rPr lang="zh-CN" altLang="en-US" dirty="0"/>
              <a:t>型分子本身有缺陷，选错分子，倒推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9E5B9-5318-46F7-A308-DDFD44CCF58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344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从研究结果来看，长短效治疗</a:t>
            </a:r>
            <a:r>
              <a:rPr lang="en-US" altLang="zh-CN"/>
              <a:t>HV</a:t>
            </a:r>
            <a:r>
              <a:rPr lang="zh-CN" altLang="en-US"/>
              <a:t>和</a:t>
            </a:r>
            <a:r>
              <a:rPr lang="en-US" altLang="zh-CN"/>
              <a:t>HtSDS </a:t>
            </a:r>
            <a:r>
              <a:rPr lang="zh-CN" altLang="en-US"/>
              <a:t>都明显增加，并且长效组增加更明显，和短效对比，是有统计学差异的。也就是说，研究结果表明长效对比短效是优效的。另外，剂量高达</a:t>
            </a:r>
            <a:r>
              <a:rPr lang="en-US" altLang="zh-CN"/>
              <a:t>0.3mg/kg/w</a:t>
            </a:r>
            <a:r>
              <a:rPr lang="zh-CN" altLang="en-US"/>
              <a:t>，耐受性良好。从临床研究来看，专家认为与</a:t>
            </a:r>
            <a:r>
              <a:rPr lang="en-US" altLang="zh-CN"/>
              <a:t>GHD</a:t>
            </a:r>
            <a:r>
              <a:rPr lang="zh-CN" altLang="en-US"/>
              <a:t>使用的标准剂量相比，更高的剂量可能更适合</a:t>
            </a:r>
            <a:r>
              <a:rPr lang="en-US" altLang="zh-CN"/>
              <a:t>ISS</a:t>
            </a:r>
            <a:r>
              <a:rPr lang="zh-CN" altLang="en-US"/>
              <a:t>人群，以实现有效的追赶生长，并强调了在实际临床实践中及时调整剂量的重要性。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lang="en-US" altLang="zh-TW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  <a:endParaRPr lang="zh-TW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838200" y="4924426"/>
            <a:ext cx="10748645" cy="127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764BF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/>
              <a:t>谢谢！</a:t>
            </a:r>
          </a:p>
        </p:txBody>
      </p:sp>
      <p:pic>
        <p:nvPicPr>
          <p:cNvPr id="9" name="图片 8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12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lang="en-US" altLang="zh-TW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  <a:endParaRPr lang="zh-TW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5675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 userDrawn="1"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ltGray">
          <a:xfrm>
            <a:off x="0" y="4755135"/>
            <a:ext cx="12192002" cy="210312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0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/>
            </a:pPr>
            <a:endParaRPr kumimoji="0" lang="zh-CN" alt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4800600"/>
            <a:ext cx="9144002" cy="1143000"/>
          </a:xfrm>
        </p:spPr>
        <p:txBody>
          <a:bodyPr anchor="b">
            <a:normAutofit/>
          </a:bodyPr>
          <a:lstStyle>
            <a:lvl1pPr algn="ctr" latinLnBrk="0">
              <a:defRPr lang="zh-CN" sz="432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2414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CN" sz="1800" cap="none" baseline="0">
                <a:solidFill>
                  <a:schemeClr val="bg1"/>
                </a:solidFill>
              </a:defRPr>
            </a:lvl1pPr>
            <a:lvl2pPr marL="411480" indent="0" algn="ctr" latinLnBrk="0">
              <a:buNone/>
              <a:defRPr lang="zh-CN" sz="2520"/>
            </a:lvl2pPr>
            <a:lvl3pPr marL="822960" indent="0" algn="ctr" latinLnBrk="0">
              <a:buNone/>
              <a:defRPr lang="zh-CN" sz="2160"/>
            </a:lvl3pPr>
            <a:lvl4pPr marL="1234440" indent="0" algn="ctr" latinLnBrk="0">
              <a:buNone/>
              <a:defRPr lang="zh-CN" sz="1800"/>
            </a:lvl4pPr>
            <a:lvl5pPr marL="1645920" indent="0" algn="ctr" latinLnBrk="0">
              <a:buNone/>
              <a:defRPr lang="zh-CN" sz="1800"/>
            </a:lvl5pPr>
            <a:lvl6pPr marL="2057400" indent="0" algn="ctr" latinLnBrk="0">
              <a:buNone/>
              <a:defRPr lang="zh-CN" sz="1800"/>
            </a:lvl6pPr>
            <a:lvl7pPr marL="2468880" indent="0" algn="ctr" latinLnBrk="0">
              <a:buNone/>
              <a:defRPr lang="zh-CN" sz="1800"/>
            </a:lvl7pPr>
            <a:lvl8pPr marL="2880360" indent="0" algn="ctr" latinLnBrk="0">
              <a:buNone/>
              <a:defRPr lang="zh-CN" sz="1800"/>
            </a:lvl8pPr>
            <a:lvl9pPr marL="3291840" indent="0" algn="ctr" latinLnBrk="0">
              <a:buNone/>
              <a:defRPr lang="zh-CN" sz="1800"/>
            </a:lvl9pPr>
          </a:lstStyle>
          <a:p>
            <a:r>
              <a:rPr lang="zh-CN" altLang="en-US" dirty="0"/>
              <a:t>单击此处编辑母版副标题样式</a:t>
            </a:r>
            <a:endParaRPr lang="zh-CN" dirty="0"/>
          </a:p>
        </p:txBody>
      </p:sp>
      <p:pic>
        <p:nvPicPr>
          <p:cNvPr id="11" name="图片 10" descr="图片包含 天空, 户外&#10;&#10;&#10;&#10;自动生成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-896" r="-2840" b="896"/>
          <a:stretch>
            <a:fillRect/>
          </a:stretch>
        </p:blipFill>
        <p:spPr>
          <a:xfrm>
            <a:off x="0" y="-43413"/>
            <a:ext cx="12576720" cy="48440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0" y="260648"/>
            <a:ext cx="1229784" cy="55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712624" y="6434559"/>
            <a:ext cx="479376" cy="365125"/>
          </a:xfrm>
        </p:spPr>
        <p:txBody>
          <a:bodyPr/>
          <a:lstStyle/>
          <a:p>
            <a:pPr defTabSz="1080135">
              <a:defRPr/>
            </a:pPr>
            <a:fld id="{E69B0AF6-45E4-4119-ACD5-3BC51CA20B8F}" type="slidenum">
              <a:rPr lang="zh-CN" altLang="en-US" smtClean="0">
                <a:solidFill>
                  <a:srgbClr val="0B1D7A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95400" y="176578"/>
            <a:ext cx="10515600" cy="482600"/>
          </a:xfrm>
        </p:spPr>
        <p:txBody>
          <a:bodyPr>
            <a:normAutofit/>
          </a:bodyPr>
          <a:lstStyle>
            <a:lvl1pPr>
              <a:defRPr sz="2520" b="1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217978" y="110195"/>
            <a:ext cx="370349" cy="620523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669290" y="692785"/>
            <a:ext cx="1150874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0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860" b="1" i="0" u="none" strike="noStrike" kern="1200" cap="none" spc="70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0135">
              <a:defRPr/>
            </a:pPr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0135">
              <a:defRPr/>
            </a:pPr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0135">
              <a:defRPr/>
            </a:pPr>
            <a:fld id="{E69B0AF6-45E4-4119-ACD5-3BC51CA20B8F}" type="slidenum">
              <a:rPr lang="zh-CN" altLang="en-US" smtClean="0">
                <a:solidFill>
                  <a:srgbClr val="0B1D7A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217978" y="110195"/>
            <a:ext cx="370349" cy="6205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0135">
              <a:defRPr/>
            </a:pPr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0135">
              <a:defRPr/>
            </a:pPr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0135">
              <a:defRPr/>
            </a:pPr>
            <a:fld id="{E69B0AF6-45E4-4119-ACD5-3BC51CA20B8F}" type="slidenum">
              <a:rPr lang="zh-CN" altLang="en-US" smtClean="0">
                <a:solidFill>
                  <a:srgbClr val="0B1D7A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grpSp>
        <p:nvGrpSpPr>
          <p:cNvPr id="7" name="Group 7"/>
          <p:cNvGrpSpPr/>
          <p:nvPr userDrawn="1"/>
        </p:nvGrpSpPr>
        <p:grpSpPr bwMode="auto">
          <a:xfrm>
            <a:off x="323528" y="292896"/>
            <a:ext cx="390372" cy="205979"/>
            <a:chOff x="0" y="0"/>
            <a:chExt cx="1041399" cy="549275"/>
          </a:xfrm>
        </p:grpSpPr>
        <p:sp>
          <p:nvSpPr>
            <p:cNvPr id="8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080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080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080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13" y="112926"/>
            <a:ext cx="1244351" cy="56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217978" y="110195"/>
            <a:ext cx="370349" cy="6205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完整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内容占位符 15"/>
          <p:cNvSpPr>
            <a:spLocks noGrp="1"/>
          </p:cNvSpPr>
          <p:nvPr>
            <p:ph sz="quarter" idx="14"/>
          </p:nvPr>
        </p:nvSpPr>
        <p:spPr>
          <a:xfrm>
            <a:off x="838025" y="1036261"/>
            <a:ext cx="10515953" cy="5136276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130000"/>
              <a:buFont typeface="微软雅黑" panose="020B0503020204020204" pitchFamily="34" charset="-122"/>
              <a:buChar char="›"/>
              <a:defRPr/>
            </a:lvl1pPr>
            <a:lvl2pPr marL="685800" indent="-228600">
              <a:buClr>
                <a:srgbClr val="3992DB"/>
              </a:buClr>
              <a:buSzPct val="130000"/>
              <a:buFont typeface="微软雅黑" panose="020B0503020204020204" pitchFamily="34" charset="-122"/>
              <a:buChar char="›"/>
              <a:defRPr/>
            </a:lvl2pPr>
            <a:lvl3pPr marL="1143000" indent="-228600">
              <a:buClr>
                <a:srgbClr val="F5A700"/>
              </a:buClr>
              <a:buSzPct val="130000"/>
              <a:buFont typeface="微软雅黑" panose="020B0503020204020204" pitchFamily="34" charset="-122"/>
              <a:buChar char="›"/>
              <a:defRPr/>
            </a:lvl3pPr>
            <a:lvl4pPr marL="1600200" indent="-228600">
              <a:buClr>
                <a:srgbClr val="3992DB"/>
              </a:buClr>
              <a:buSzPct val="130000"/>
              <a:buFont typeface="微软雅黑" panose="020B0503020204020204" pitchFamily="34" charset="-122"/>
              <a:buChar char="›"/>
              <a:defRPr/>
            </a:lvl4pPr>
            <a:lvl5pPr marL="2057400" indent="-228600">
              <a:buClr>
                <a:srgbClr val="F5A700"/>
              </a:buClr>
              <a:buSzPct val="130000"/>
              <a:buFont typeface="微软雅黑" panose="020B0503020204020204" pitchFamily="34" charset="-122"/>
              <a:buChar char="›"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4" name="内容占位符 23"/>
          <p:cNvSpPr>
            <a:spLocks noGrp="1"/>
          </p:cNvSpPr>
          <p:nvPr>
            <p:ph sz="quarter" idx="15"/>
          </p:nvPr>
        </p:nvSpPr>
        <p:spPr>
          <a:xfrm>
            <a:off x="838025" y="6254487"/>
            <a:ext cx="10515953" cy="484564"/>
          </a:xfrm>
        </p:spPr>
        <p:txBody>
          <a:bodyPr>
            <a:normAutofit/>
          </a:bodyPr>
          <a:lstStyle>
            <a:lvl1pPr marL="0" indent="-96520">
              <a:spcBef>
                <a:spcPts val="0"/>
              </a:spcBef>
              <a:buSzPct val="100000"/>
              <a:buFont typeface="+mj-lt"/>
              <a:buAutoNum type="arabicPeriod"/>
              <a:defRPr sz="51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74601" y="6373966"/>
            <a:ext cx="479376" cy="365125"/>
          </a:xfrm>
        </p:spPr>
        <p:txBody>
          <a:bodyPr/>
          <a:lstStyle/>
          <a:p>
            <a:fld id="{E69B0AF6-45E4-4119-ACD5-3BC51CA20B8F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838025" y="152796"/>
            <a:ext cx="10515953" cy="651616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内容占位符 15"/>
          <p:cNvSpPr>
            <a:spLocks noGrp="1"/>
          </p:cNvSpPr>
          <p:nvPr>
            <p:ph sz="quarter" idx="14"/>
          </p:nvPr>
        </p:nvSpPr>
        <p:spPr>
          <a:xfrm>
            <a:off x="838025" y="1036261"/>
            <a:ext cx="10515953" cy="5136276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130000"/>
              <a:buFont typeface="微软雅黑" panose="020B0503020204020204" pitchFamily="34" charset="-122"/>
              <a:buChar char="›"/>
              <a:defRPr/>
            </a:lvl1pPr>
            <a:lvl2pPr marL="685800" indent="-228600">
              <a:buClr>
                <a:srgbClr val="3992DB"/>
              </a:buClr>
              <a:buSzPct val="130000"/>
              <a:buFont typeface="微软雅黑" panose="020B0503020204020204" pitchFamily="34" charset="-122"/>
              <a:buChar char="›"/>
              <a:defRPr/>
            </a:lvl2pPr>
            <a:lvl3pPr marL="1143000" indent="-228600">
              <a:buClr>
                <a:srgbClr val="F5A700"/>
              </a:buClr>
              <a:buSzPct val="130000"/>
              <a:buFont typeface="微软雅黑" panose="020B0503020204020204" pitchFamily="34" charset="-122"/>
              <a:buChar char="›"/>
              <a:defRPr/>
            </a:lvl3pPr>
            <a:lvl4pPr marL="1600200" indent="-228600">
              <a:buClr>
                <a:srgbClr val="3992DB"/>
              </a:buClr>
              <a:buSzPct val="130000"/>
              <a:buFont typeface="微软雅黑" panose="020B0503020204020204" pitchFamily="34" charset="-122"/>
              <a:buChar char="›"/>
              <a:defRPr/>
            </a:lvl4pPr>
            <a:lvl5pPr marL="2057400" indent="-228600">
              <a:buClr>
                <a:srgbClr val="F5A700"/>
              </a:buClr>
              <a:buSzPct val="130000"/>
              <a:buFont typeface="微软雅黑" panose="020B0503020204020204" pitchFamily="34" charset="-122"/>
              <a:buChar char="›"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4" name="内容占位符 23"/>
          <p:cNvSpPr>
            <a:spLocks noGrp="1"/>
          </p:cNvSpPr>
          <p:nvPr>
            <p:ph sz="quarter" idx="15"/>
          </p:nvPr>
        </p:nvSpPr>
        <p:spPr>
          <a:xfrm>
            <a:off x="838025" y="6254487"/>
            <a:ext cx="9858033" cy="484564"/>
          </a:xfrm>
        </p:spPr>
        <p:txBody>
          <a:bodyPr>
            <a:normAutofit/>
          </a:bodyPr>
          <a:lstStyle>
            <a:lvl1pPr marL="0" indent="-96520">
              <a:spcBef>
                <a:spcPts val="0"/>
              </a:spcBef>
              <a:buSzPct val="100000"/>
              <a:buFont typeface="+mj-lt"/>
              <a:buAutoNum type="arabicPeriod"/>
              <a:defRPr sz="51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 userDrawn="1"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4A02-95E7-4B68-815F-E87342015199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66E8-C8E7-46AE-B0A1-38F17EB9D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 userDrawn="1"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4A02-95E7-4B68-815F-E87342015199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66E8-C8E7-46AE-B0A1-38F17EB9D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259368"/>
            <a:ext cx="11226800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slide – 1 column, 28 pts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91633" y="1519200"/>
            <a:ext cx="10644463" cy="4508500"/>
          </a:xfrm>
        </p:spPr>
        <p:txBody>
          <a:bodyPr/>
          <a:lstStyle>
            <a:lvl1pPr marL="167005" indent="-167005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344285" algn="r"/>
              </a:tabLst>
              <a:defRPr sz="1800" b="0" baseline="0"/>
            </a:lvl1pPr>
            <a:lvl2pPr marL="299720" indent="-13398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344920" algn="r"/>
              </a:tabLst>
              <a:defRPr sz="1600"/>
            </a:lvl2pPr>
            <a:lvl3pPr marL="271780" indent="0">
              <a:buNone/>
              <a:defRPr/>
            </a:lvl3pPr>
          </a:lstStyle>
          <a:p>
            <a:pPr lvl="0"/>
            <a:r>
              <a:rPr lang="fr-FR"/>
              <a:t>Text 1st level, 18 pts</a:t>
            </a:r>
            <a:r>
              <a:rPr lang="fr-FR" dirty="0"/>
              <a:t>	XX</a:t>
            </a:r>
          </a:p>
          <a:p>
            <a:pPr lvl="1"/>
            <a:r>
              <a:rPr lang="fr-FR"/>
              <a:t>Text 2nd level, 16 pts</a:t>
            </a:r>
            <a:r>
              <a:rPr lang="fr-FR" dirty="0"/>
              <a:t>	XX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>
          <a:xfrm>
            <a:off x="10284665" y="6441571"/>
            <a:ext cx="1035587" cy="164148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811821" y="6441571"/>
            <a:ext cx="7708403" cy="164148"/>
          </a:xfrm>
        </p:spPr>
        <p:txBody>
          <a:bodyPr/>
          <a:lstStyle/>
          <a:p>
            <a:r>
              <a:rPr lang="fr-FR"/>
              <a:t>Presentation title</a:t>
            </a:r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11289997" y="6441571"/>
            <a:ext cx="414748" cy="164148"/>
          </a:xfrm>
        </p:spPr>
        <p:txBody>
          <a:bodyPr/>
          <a:lstStyle/>
          <a:p>
            <a:fld id="{980E94A8-0648-D043-B8F7-3AFA110B04BE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0842175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12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13" name="图片 12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  <p:pic>
        <p:nvPicPr>
          <p:cNvPr id="7" name="图片 6" descr="PPT背景图"/>
          <p:cNvPicPr>
            <a:picLocks noChangeAspect="1"/>
          </p:cNvPicPr>
          <p:nvPr userDrawn="1"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8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矩形 20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 userDrawn="1"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6" y="236804"/>
            <a:ext cx="1129116" cy="513508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lang="en-US" altLang="zh-TW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  <a:endParaRPr lang="zh-TW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838200" y="4924426"/>
            <a:ext cx="10748645" cy="127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764BF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/>
              <a:t>谢谢！</a:t>
            </a:r>
          </a:p>
        </p:txBody>
      </p:sp>
      <p:pic>
        <p:nvPicPr>
          <p:cNvPr id="9" name="图片 8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12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lang="en-US" altLang="zh-TW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lang="zh-TW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  <a:endParaRPr lang="zh-TW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7"/>
          <p:cNvGrpSpPr/>
          <p:nvPr userDrawn="1"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8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矩形 20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0842175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5937" y="365125"/>
            <a:ext cx="11160125" cy="54269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2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398071" y="365125"/>
            <a:ext cx="1277992" cy="511787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510257" y="929299"/>
            <a:ext cx="11160125" cy="0"/>
          </a:xfrm>
          <a:prstGeom prst="line">
            <a:avLst/>
          </a:prstGeom>
          <a:ln w="3810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pitchFamily="3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712624" y="6434559"/>
            <a:ext cx="479376" cy="365125"/>
          </a:xfrm>
        </p:spPr>
        <p:txBody>
          <a:bodyPr/>
          <a:lstStyle/>
          <a:p>
            <a:fld id="{E69B0AF6-45E4-4119-ACD5-3BC51CA20B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95400" y="176578"/>
            <a:ext cx="10515600" cy="482600"/>
          </a:xfrm>
        </p:spPr>
        <p:txBody>
          <a:bodyPr>
            <a:normAutofit/>
          </a:bodyPr>
          <a:lstStyle>
            <a:lvl1pPr>
              <a:defRPr sz="28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217978" y="110194"/>
            <a:ext cx="370349" cy="620523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785164" y="692696"/>
            <a:ext cx="856895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717550" y="1152525"/>
            <a:ext cx="9194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464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21"/>
          <p:cNvSpPr/>
          <p:nvPr>
            <p:custDataLst>
              <p:tags r:id="rId1"/>
            </p:custDataLst>
          </p:nvPr>
        </p:nvSpPr>
        <p:spPr>
          <a:xfrm>
            <a:off x="0" y="826208"/>
            <a:ext cx="11866211" cy="5948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650" y="0"/>
                </a:lnTo>
                <a:cubicBezTo>
                  <a:pt x="21175" y="0"/>
                  <a:pt x="21600" y="810"/>
                  <a:pt x="21600" y="1809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4B4B8">
              <a:alpha val="6000"/>
            </a:srgbClr>
          </a:solidFill>
          <a:ln w="12700">
            <a:miter lim="400000"/>
          </a:ln>
        </p:spPr>
        <p:txBody>
          <a:bodyPr tIns="45702" bIns="45702" anchor="ctr"/>
          <a:lstStyle/>
          <a:p>
            <a:pPr defTabSz="1828165">
              <a:defRPr sz="3600" b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12" name="@稿定PPT实验室 出品-13-1"/>
          <p:cNvSpPr txBox="1"/>
          <p:nvPr>
            <p:custDataLst>
              <p:tags r:id="rId2"/>
            </p:custDataLst>
          </p:nvPr>
        </p:nvSpPr>
        <p:spPr>
          <a:xfrm>
            <a:off x="491549" y="378779"/>
            <a:ext cx="1292371" cy="263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1992" tIns="31992" rIns="31992" bIns="31992" numCol="1" anchor="ctr">
            <a:spAutoFit/>
          </a:bodyPr>
          <a:lstStyle>
            <a:lvl1pPr algn="l" defTabSz="1827530">
              <a:defRPr>
                <a:solidFill>
                  <a:srgbClr val="404040"/>
                </a:solidFill>
                <a:latin typeface="OPPOSans B"/>
                <a:ea typeface="OPPOSans B"/>
                <a:cs typeface="OPPOSans B"/>
                <a:sym typeface="OPPOSans B"/>
              </a:defRPr>
            </a:lvl1pPr>
          </a:lstStyle>
          <a:p>
            <a:r>
              <a:rPr sz="1300" b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3852" y="1106806"/>
            <a:ext cx="10526843" cy="7204075"/>
          </a:xfrm>
          <a:prstGeom prst="rect">
            <a:avLst/>
          </a:prstGeom>
        </p:spPr>
      </p:pic>
    </p:spTree>
  </p:cSld>
  <p:clrMapOvr>
    <a:masterClrMapping/>
  </p:clrMapOvr>
  <p:transition spd="slow" advTm="6486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6486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6486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159"/>
          <p:cNvGrpSpPr/>
          <p:nvPr/>
        </p:nvGrpSpPr>
        <p:grpSpPr>
          <a:xfrm>
            <a:off x="-38552" y="-1205"/>
            <a:ext cx="12191862" cy="6859206"/>
            <a:chOff x="0" y="0"/>
            <a:chExt cx="24384359" cy="13718408"/>
          </a:xfrm>
        </p:grpSpPr>
        <p:sp>
          <p:nvSpPr>
            <p:cNvPr id="56" name="矩形 171"/>
            <p:cNvSpPr/>
            <p:nvPr/>
          </p:nvSpPr>
          <p:spPr>
            <a:xfrm>
              <a:off x="3533" y="2408"/>
              <a:ext cx="24380827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828165">
                <a:defRPr sz="3600" b="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800"/>
            </a:p>
          </p:txBody>
        </p:sp>
        <p:sp>
          <p:nvSpPr>
            <p:cNvPr id="57" name="图形 9"/>
            <p:cNvSpPr/>
            <p:nvPr/>
          </p:nvSpPr>
          <p:spPr>
            <a:xfrm>
              <a:off x="0" y="0"/>
              <a:ext cx="24374680" cy="13702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"/>
                  </a:moveTo>
                  <a:lnTo>
                    <a:pt x="21594" y="11"/>
                  </a:lnTo>
                  <a:lnTo>
                    <a:pt x="21594" y="0"/>
                  </a:lnTo>
                  <a:lnTo>
                    <a:pt x="6" y="0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21589"/>
                  </a:lnTo>
                  <a:lnTo>
                    <a:pt x="6" y="21589"/>
                  </a:lnTo>
                  <a:lnTo>
                    <a:pt x="6" y="21600"/>
                  </a:lnTo>
                  <a:lnTo>
                    <a:pt x="21594" y="21600"/>
                  </a:lnTo>
                  <a:lnTo>
                    <a:pt x="21594" y="21589"/>
                  </a:lnTo>
                  <a:lnTo>
                    <a:pt x="21600" y="21589"/>
                  </a:lnTo>
                  <a:close/>
                  <a:moveTo>
                    <a:pt x="15472" y="10790"/>
                  </a:moveTo>
                  <a:lnTo>
                    <a:pt x="15075" y="10790"/>
                  </a:lnTo>
                  <a:lnTo>
                    <a:pt x="15075" y="10039"/>
                  </a:lnTo>
                  <a:lnTo>
                    <a:pt x="15472" y="10039"/>
                  </a:lnTo>
                  <a:close/>
                  <a:moveTo>
                    <a:pt x="15484" y="10039"/>
                  </a:moveTo>
                  <a:lnTo>
                    <a:pt x="15878" y="10039"/>
                  </a:lnTo>
                  <a:lnTo>
                    <a:pt x="15878" y="10790"/>
                  </a:lnTo>
                  <a:lnTo>
                    <a:pt x="15484" y="10790"/>
                  </a:lnTo>
                  <a:close/>
                  <a:moveTo>
                    <a:pt x="15064" y="10790"/>
                  </a:moveTo>
                  <a:lnTo>
                    <a:pt x="14667" y="10790"/>
                  </a:lnTo>
                  <a:lnTo>
                    <a:pt x="14667" y="10039"/>
                  </a:lnTo>
                  <a:lnTo>
                    <a:pt x="15064" y="10039"/>
                  </a:lnTo>
                  <a:close/>
                  <a:moveTo>
                    <a:pt x="14655" y="10790"/>
                  </a:moveTo>
                  <a:lnTo>
                    <a:pt x="14261" y="10790"/>
                  </a:lnTo>
                  <a:lnTo>
                    <a:pt x="14261" y="10039"/>
                  </a:lnTo>
                  <a:lnTo>
                    <a:pt x="14655" y="10039"/>
                  </a:lnTo>
                  <a:close/>
                  <a:moveTo>
                    <a:pt x="14250" y="10790"/>
                  </a:moveTo>
                  <a:lnTo>
                    <a:pt x="13852" y="10790"/>
                  </a:lnTo>
                  <a:lnTo>
                    <a:pt x="13852" y="10039"/>
                  </a:lnTo>
                  <a:lnTo>
                    <a:pt x="14250" y="10039"/>
                  </a:lnTo>
                  <a:close/>
                  <a:moveTo>
                    <a:pt x="13841" y="10790"/>
                  </a:moveTo>
                  <a:lnTo>
                    <a:pt x="13444" y="10790"/>
                  </a:lnTo>
                  <a:lnTo>
                    <a:pt x="13444" y="10039"/>
                  </a:lnTo>
                  <a:lnTo>
                    <a:pt x="13841" y="10039"/>
                  </a:lnTo>
                  <a:close/>
                  <a:moveTo>
                    <a:pt x="13433" y="10790"/>
                  </a:moveTo>
                  <a:lnTo>
                    <a:pt x="13035" y="10790"/>
                  </a:lnTo>
                  <a:lnTo>
                    <a:pt x="13035" y="10039"/>
                  </a:lnTo>
                  <a:lnTo>
                    <a:pt x="13433" y="10039"/>
                  </a:lnTo>
                  <a:close/>
                  <a:moveTo>
                    <a:pt x="13024" y="10790"/>
                  </a:moveTo>
                  <a:lnTo>
                    <a:pt x="12630" y="10790"/>
                  </a:lnTo>
                  <a:lnTo>
                    <a:pt x="12630" y="10039"/>
                  </a:lnTo>
                  <a:lnTo>
                    <a:pt x="13024" y="10039"/>
                  </a:lnTo>
                  <a:close/>
                  <a:moveTo>
                    <a:pt x="12618" y="10790"/>
                  </a:moveTo>
                  <a:lnTo>
                    <a:pt x="12221" y="10790"/>
                  </a:lnTo>
                  <a:lnTo>
                    <a:pt x="12221" y="10039"/>
                  </a:lnTo>
                  <a:lnTo>
                    <a:pt x="12618" y="10039"/>
                  </a:lnTo>
                  <a:close/>
                  <a:moveTo>
                    <a:pt x="12210" y="10790"/>
                  </a:moveTo>
                  <a:lnTo>
                    <a:pt x="11813" y="10790"/>
                  </a:lnTo>
                  <a:lnTo>
                    <a:pt x="11813" y="10039"/>
                  </a:lnTo>
                  <a:lnTo>
                    <a:pt x="12210" y="10039"/>
                  </a:lnTo>
                  <a:close/>
                  <a:moveTo>
                    <a:pt x="11801" y="10790"/>
                  </a:moveTo>
                  <a:lnTo>
                    <a:pt x="11428" y="10790"/>
                  </a:lnTo>
                  <a:lnTo>
                    <a:pt x="11428" y="10039"/>
                  </a:lnTo>
                  <a:lnTo>
                    <a:pt x="11801" y="10039"/>
                  </a:lnTo>
                  <a:close/>
                  <a:moveTo>
                    <a:pt x="11417" y="10790"/>
                  </a:moveTo>
                  <a:lnTo>
                    <a:pt x="11022" y="10790"/>
                  </a:lnTo>
                  <a:lnTo>
                    <a:pt x="11022" y="10039"/>
                  </a:lnTo>
                  <a:lnTo>
                    <a:pt x="11416" y="10039"/>
                  </a:lnTo>
                  <a:close/>
                  <a:moveTo>
                    <a:pt x="11011" y="10790"/>
                  </a:moveTo>
                  <a:lnTo>
                    <a:pt x="10614" y="10790"/>
                  </a:lnTo>
                  <a:lnTo>
                    <a:pt x="10614" y="10039"/>
                  </a:lnTo>
                  <a:lnTo>
                    <a:pt x="11011" y="10039"/>
                  </a:lnTo>
                  <a:close/>
                  <a:moveTo>
                    <a:pt x="10603" y="10790"/>
                  </a:moveTo>
                  <a:lnTo>
                    <a:pt x="10205" y="10790"/>
                  </a:lnTo>
                  <a:lnTo>
                    <a:pt x="10205" y="10039"/>
                  </a:lnTo>
                  <a:lnTo>
                    <a:pt x="10603" y="10039"/>
                  </a:lnTo>
                  <a:close/>
                  <a:moveTo>
                    <a:pt x="10194" y="10790"/>
                  </a:moveTo>
                  <a:lnTo>
                    <a:pt x="9799" y="10790"/>
                  </a:lnTo>
                  <a:lnTo>
                    <a:pt x="9799" y="10039"/>
                  </a:lnTo>
                  <a:lnTo>
                    <a:pt x="10193" y="10039"/>
                  </a:lnTo>
                  <a:close/>
                  <a:moveTo>
                    <a:pt x="9788" y="10790"/>
                  </a:moveTo>
                  <a:lnTo>
                    <a:pt x="9390" y="10790"/>
                  </a:lnTo>
                  <a:lnTo>
                    <a:pt x="9390" y="10039"/>
                  </a:lnTo>
                  <a:lnTo>
                    <a:pt x="9787" y="10039"/>
                  </a:lnTo>
                  <a:close/>
                  <a:moveTo>
                    <a:pt x="9380" y="10790"/>
                  </a:moveTo>
                  <a:lnTo>
                    <a:pt x="8982" y="10790"/>
                  </a:lnTo>
                  <a:lnTo>
                    <a:pt x="8982" y="10039"/>
                  </a:lnTo>
                  <a:lnTo>
                    <a:pt x="9379" y="10039"/>
                  </a:lnTo>
                  <a:close/>
                  <a:moveTo>
                    <a:pt x="8971" y="10790"/>
                  </a:moveTo>
                  <a:lnTo>
                    <a:pt x="8573" y="10790"/>
                  </a:lnTo>
                  <a:lnTo>
                    <a:pt x="8573" y="10039"/>
                  </a:lnTo>
                  <a:lnTo>
                    <a:pt x="8970" y="10039"/>
                  </a:lnTo>
                  <a:close/>
                  <a:moveTo>
                    <a:pt x="8563" y="10790"/>
                  </a:moveTo>
                  <a:lnTo>
                    <a:pt x="8168" y="10790"/>
                  </a:lnTo>
                  <a:lnTo>
                    <a:pt x="8168" y="10039"/>
                  </a:lnTo>
                  <a:lnTo>
                    <a:pt x="8563" y="10039"/>
                  </a:lnTo>
                  <a:close/>
                  <a:moveTo>
                    <a:pt x="8157" y="10790"/>
                  </a:moveTo>
                  <a:lnTo>
                    <a:pt x="7760" y="10790"/>
                  </a:lnTo>
                  <a:lnTo>
                    <a:pt x="7760" y="10039"/>
                  </a:lnTo>
                  <a:lnTo>
                    <a:pt x="8157" y="10039"/>
                  </a:lnTo>
                  <a:close/>
                  <a:moveTo>
                    <a:pt x="7748" y="10790"/>
                  </a:moveTo>
                  <a:lnTo>
                    <a:pt x="7351" y="10790"/>
                  </a:lnTo>
                  <a:lnTo>
                    <a:pt x="7351" y="10039"/>
                  </a:lnTo>
                  <a:lnTo>
                    <a:pt x="7748" y="10039"/>
                  </a:lnTo>
                  <a:close/>
                  <a:moveTo>
                    <a:pt x="7340" y="10790"/>
                  </a:moveTo>
                  <a:lnTo>
                    <a:pt x="6946" y="10790"/>
                  </a:lnTo>
                  <a:lnTo>
                    <a:pt x="6946" y="10039"/>
                  </a:lnTo>
                  <a:lnTo>
                    <a:pt x="7340" y="10039"/>
                  </a:lnTo>
                  <a:close/>
                  <a:moveTo>
                    <a:pt x="6934" y="10790"/>
                  </a:moveTo>
                  <a:lnTo>
                    <a:pt x="6537" y="10790"/>
                  </a:lnTo>
                  <a:lnTo>
                    <a:pt x="6537" y="10039"/>
                  </a:lnTo>
                  <a:lnTo>
                    <a:pt x="6934" y="10039"/>
                  </a:lnTo>
                  <a:close/>
                  <a:moveTo>
                    <a:pt x="6526" y="10790"/>
                  </a:moveTo>
                  <a:lnTo>
                    <a:pt x="6129" y="10790"/>
                  </a:lnTo>
                  <a:lnTo>
                    <a:pt x="6129" y="10039"/>
                  </a:lnTo>
                  <a:lnTo>
                    <a:pt x="6526" y="10039"/>
                  </a:lnTo>
                  <a:close/>
                  <a:moveTo>
                    <a:pt x="6117" y="10790"/>
                  </a:moveTo>
                  <a:lnTo>
                    <a:pt x="5720" y="10790"/>
                  </a:lnTo>
                  <a:lnTo>
                    <a:pt x="5720" y="10039"/>
                  </a:lnTo>
                  <a:lnTo>
                    <a:pt x="6117" y="10039"/>
                  </a:lnTo>
                  <a:close/>
                  <a:moveTo>
                    <a:pt x="5709" y="10790"/>
                  </a:moveTo>
                  <a:lnTo>
                    <a:pt x="5314" y="10790"/>
                  </a:lnTo>
                  <a:lnTo>
                    <a:pt x="5314" y="10039"/>
                  </a:lnTo>
                  <a:lnTo>
                    <a:pt x="5709" y="10039"/>
                  </a:lnTo>
                  <a:close/>
                  <a:moveTo>
                    <a:pt x="5709" y="10812"/>
                  </a:moveTo>
                  <a:lnTo>
                    <a:pt x="5709" y="11557"/>
                  </a:lnTo>
                  <a:lnTo>
                    <a:pt x="5314" y="11557"/>
                  </a:lnTo>
                  <a:lnTo>
                    <a:pt x="5314" y="10812"/>
                  </a:lnTo>
                  <a:close/>
                  <a:moveTo>
                    <a:pt x="5720" y="10812"/>
                  </a:moveTo>
                  <a:lnTo>
                    <a:pt x="6117" y="10812"/>
                  </a:lnTo>
                  <a:lnTo>
                    <a:pt x="6117" y="11557"/>
                  </a:lnTo>
                  <a:lnTo>
                    <a:pt x="5720" y="11557"/>
                  </a:lnTo>
                  <a:close/>
                  <a:moveTo>
                    <a:pt x="6129" y="10812"/>
                  </a:moveTo>
                  <a:lnTo>
                    <a:pt x="6526" y="10812"/>
                  </a:lnTo>
                  <a:lnTo>
                    <a:pt x="6526" y="11557"/>
                  </a:lnTo>
                  <a:lnTo>
                    <a:pt x="6129" y="11557"/>
                  </a:lnTo>
                  <a:close/>
                  <a:moveTo>
                    <a:pt x="6537" y="10812"/>
                  </a:moveTo>
                  <a:lnTo>
                    <a:pt x="6934" y="10812"/>
                  </a:lnTo>
                  <a:lnTo>
                    <a:pt x="6934" y="11557"/>
                  </a:lnTo>
                  <a:lnTo>
                    <a:pt x="6537" y="11557"/>
                  </a:lnTo>
                  <a:close/>
                  <a:moveTo>
                    <a:pt x="6946" y="10812"/>
                  </a:moveTo>
                  <a:lnTo>
                    <a:pt x="7340" y="10812"/>
                  </a:lnTo>
                  <a:lnTo>
                    <a:pt x="7340" y="11557"/>
                  </a:lnTo>
                  <a:lnTo>
                    <a:pt x="6946" y="11557"/>
                  </a:lnTo>
                  <a:close/>
                  <a:moveTo>
                    <a:pt x="7351" y="10812"/>
                  </a:moveTo>
                  <a:lnTo>
                    <a:pt x="7748" y="10812"/>
                  </a:lnTo>
                  <a:lnTo>
                    <a:pt x="7748" y="11557"/>
                  </a:lnTo>
                  <a:lnTo>
                    <a:pt x="7351" y="11557"/>
                  </a:lnTo>
                  <a:close/>
                  <a:moveTo>
                    <a:pt x="7760" y="10812"/>
                  </a:moveTo>
                  <a:lnTo>
                    <a:pt x="8157" y="10812"/>
                  </a:lnTo>
                  <a:lnTo>
                    <a:pt x="8157" y="11557"/>
                  </a:lnTo>
                  <a:lnTo>
                    <a:pt x="7760" y="11557"/>
                  </a:lnTo>
                  <a:close/>
                  <a:moveTo>
                    <a:pt x="8168" y="10812"/>
                  </a:moveTo>
                  <a:lnTo>
                    <a:pt x="8563" y="10812"/>
                  </a:lnTo>
                  <a:lnTo>
                    <a:pt x="8563" y="11557"/>
                  </a:lnTo>
                  <a:lnTo>
                    <a:pt x="8168" y="11557"/>
                  </a:lnTo>
                  <a:close/>
                  <a:moveTo>
                    <a:pt x="8574" y="10812"/>
                  </a:moveTo>
                  <a:lnTo>
                    <a:pt x="8971" y="10812"/>
                  </a:lnTo>
                  <a:lnTo>
                    <a:pt x="8971" y="11557"/>
                  </a:lnTo>
                  <a:lnTo>
                    <a:pt x="8573" y="11557"/>
                  </a:lnTo>
                  <a:close/>
                  <a:moveTo>
                    <a:pt x="8983" y="10812"/>
                  </a:moveTo>
                  <a:lnTo>
                    <a:pt x="9380" y="10812"/>
                  </a:lnTo>
                  <a:lnTo>
                    <a:pt x="9380" y="11557"/>
                  </a:lnTo>
                  <a:lnTo>
                    <a:pt x="8982" y="11557"/>
                  </a:lnTo>
                  <a:close/>
                  <a:moveTo>
                    <a:pt x="9391" y="10812"/>
                  </a:moveTo>
                  <a:lnTo>
                    <a:pt x="9788" y="10812"/>
                  </a:lnTo>
                  <a:lnTo>
                    <a:pt x="9788" y="11557"/>
                  </a:lnTo>
                  <a:lnTo>
                    <a:pt x="9390" y="11557"/>
                  </a:lnTo>
                  <a:close/>
                  <a:moveTo>
                    <a:pt x="9800" y="10812"/>
                  </a:moveTo>
                  <a:lnTo>
                    <a:pt x="10194" y="10812"/>
                  </a:lnTo>
                  <a:lnTo>
                    <a:pt x="10194" y="11557"/>
                  </a:lnTo>
                  <a:lnTo>
                    <a:pt x="9799" y="11557"/>
                  </a:lnTo>
                  <a:close/>
                  <a:moveTo>
                    <a:pt x="10205" y="10812"/>
                  </a:moveTo>
                  <a:lnTo>
                    <a:pt x="10603" y="10812"/>
                  </a:lnTo>
                  <a:lnTo>
                    <a:pt x="10603" y="11557"/>
                  </a:lnTo>
                  <a:lnTo>
                    <a:pt x="10205" y="11557"/>
                  </a:lnTo>
                  <a:close/>
                  <a:moveTo>
                    <a:pt x="10614" y="10812"/>
                  </a:moveTo>
                  <a:lnTo>
                    <a:pt x="11011" y="10812"/>
                  </a:lnTo>
                  <a:lnTo>
                    <a:pt x="11011" y="11557"/>
                  </a:lnTo>
                  <a:lnTo>
                    <a:pt x="10614" y="11557"/>
                  </a:lnTo>
                  <a:close/>
                  <a:moveTo>
                    <a:pt x="11022" y="10812"/>
                  </a:moveTo>
                  <a:lnTo>
                    <a:pt x="11417" y="10812"/>
                  </a:lnTo>
                  <a:lnTo>
                    <a:pt x="11417" y="11557"/>
                  </a:lnTo>
                  <a:lnTo>
                    <a:pt x="11022" y="11557"/>
                  </a:lnTo>
                  <a:close/>
                  <a:moveTo>
                    <a:pt x="11428" y="10812"/>
                  </a:moveTo>
                  <a:lnTo>
                    <a:pt x="11801" y="10812"/>
                  </a:lnTo>
                  <a:lnTo>
                    <a:pt x="11801" y="11557"/>
                  </a:lnTo>
                  <a:lnTo>
                    <a:pt x="11428" y="11557"/>
                  </a:lnTo>
                  <a:close/>
                  <a:moveTo>
                    <a:pt x="11813" y="10812"/>
                  </a:moveTo>
                  <a:lnTo>
                    <a:pt x="12210" y="10812"/>
                  </a:lnTo>
                  <a:lnTo>
                    <a:pt x="12210" y="11557"/>
                  </a:lnTo>
                  <a:lnTo>
                    <a:pt x="11813" y="11557"/>
                  </a:lnTo>
                  <a:close/>
                  <a:moveTo>
                    <a:pt x="12221" y="10812"/>
                  </a:moveTo>
                  <a:lnTo>
                    <a:pt x="12618" y="10812"/>
                  </a:lnTo>
                  <a:lnTo>
                    <a:pt x="12618" y="11557"/>
                  </a:lnTo>
                  <a:lnTo>
                    <a:pt x="12221" y="11557"/>
                  </a:lnTo>
                  <a:close/>
                  <a:moveTo>
                    <a:pt x="12630" y="10812"/>
                  </a:moveTo>
                  <a:lnTo>
                    <a:pt x="13024" y="10812"/>
                  </a:lnTo>
                  <a:lnTo>
                    <a:pt x="13024" y="11557"/>
                  </a:lnTo>
                  <a:lnTo>
                    <a:pt x="12630" y="11557"/>
                  </a:lnTo>
                  <a:close/>
                  <a:moveTo>
                    <a:pt x="13035" y="10812"/>
                  </a:moveTo>
                  <a:lnTo>
                    <a:pt x="13433" y="10812"/>
                  </a:lnTo>
                  <a:lnTo>
                    <a:pt x="13433" y="11557"/>
                  </a:lnTo>
                  <a:lnTo>
                    <a:pt x="13035" y="11557"/>
                  </a:lnTo>
                  <a:close/>
                  <a:moveTo>
                    <a:pt x="13444" y="10812"/>
                  </a:moveTo>
                  <a:lnTo>
                    <a:pt x="13841" y="10812"/>
                  </a:lnTo>
                  <a:lnTo>
                    <a:pt x="13841" y="11557"/>
                  </a:lnTo>
                  <a:lnTo>
                    <a:pt x="13444" y="11557"/>
                  </a:lnTo>
                  <a:close/>
                  <a:moveTo>
                    <a:pt x="13852" y="10812"/>
                  </a:moveTo>
                  <a:lnTo>
                    <a:pt x="14250" y="10812"/>
                  </a:lnTo>
                  <a:lnTo>
                    <a:pt x="14250" y="11557"/>
                  </a:lnTo>
                  <a:lnTo>
                    <a:pt x="13852" y="11557"/>
                  </a:lnTo>
                  <a:close/>
                  <a:moveTo>
                    <a:pt x="14261" y="10812"/>
                  </a:moveTo>
                  <a:lnTo>
                    <a:pt x="14655" y="10812"/>
                  </a:lnTo>
                  <a:lnTo>
                    <a:pt x="14655" y="11557"/>
                  </a:lnTo>
                  <a:lnTo>
                    <a:pt x="14261" y="11557"/>
                  </a:lnTo>
                  <a:close/>
                  <a:moveTo>
                    <a:pt x="14667" y="10812"/>
                  </a:moveTo>
                  <a:lnTo>
                    <a:pt x="15064" y="10812"/>
                  </a:lnTo>
                  <a:lnTo>
                    <a:pt x="15064" y="11557"/>
                  </a:lnTo>
                  <a:lnTo>
                    <a:pt x="14667" y="11557"/>
                  </a:lnTo>
                  <a:close/>
                  <a:moveTo>
                    <a:pt x="15075" y="10812"/>
                  </a:moveTo>
                  <a:lnTo>
                    <a:pt x="15472" y="10812"/>
                  </a:lnTo>
                  <a:lnTo>
                    <a:pt x="15472" y="11557"/>
                  </a:lnTo>
                  <a:lnTo>
                    <a:pt x="15075" y="11557"/>
                  </a:lnTo>
                  <a:close/>
                  <a:moveTo>
                    <a:pt x="15484" y="10812"/>
                  </a:moveTo>
                  <a:lnTo>
                    <a:pt x="15878" y="10812"/>
                  </a:lnTo>
                  <a:lnTo>
                    <a:pt x="15878" y="11557"/>
                  </a:lnTo>
                  <a:lnTo>
                    <a:pt x="15484" y="11557"/>
                  </a:lnTo>
                  <a:close/>
                  <a:moveTo>
                    <a:pt x="15890" y="10812"/>
                  </a:moveTo>
                  <a:lnTo>
                    <a:pt x="16287" y="10812"/>
                  </a:lnTo>
                  <a:lnTo>
                    <a:pt x="16287" y="11557"/>
                  </a:lnTo>
                  <a:lnTo>
                    <a:pt x="15890" y="11557"/>
                  </a:lnTo>
                  <a:close/>
                  <a:moveTo>
                    <a:pt x="15890" y="10790"/>
                  </a:moveTo>
                  <a:lnTo>
                    <a:pt x="15890" y="10039"/>
                  </a:lnTo>
                  <a:lnTo>
                    <a:pt x="16287" y="10039"/>
                  </a:lnTo>
                  <a:lnTo>
                    <a:pt x="16287" y="10790"/>
                  </a:lnTo>
                  <a:close/>
                  <a:moveTo>
                    <a:pt x="15890" y="10018"/>
                  </a:moveTo>
                  <a:lnTo>
                    <a:pt x="15890" y="9267"/>
                  </a:lnTo>
                  <a:lnTo>
                    <a:pt x="16287" y="9267"/>
                  </a:lnTo>
                  <a:lnTo>
                    <a:pt x="16287" y="10018"/>
                  </a:lnTo>
                  <a:close/>
                  <a:moveTo>
                    <a:pt x="15878" y="10018"/>
                  </a:moveTo>
                  <a:lnTo>
                    <a:pt x="15484" y="10018"/>
                  </a:lnTo>
                  <a:lnTo>
                    <a:pt x="15484" y="9267"/>
                  </a:lnTo>
                  <a:lnTo>
                    <a:pt x="15878" y="9267"/>
                  </a:lnTo>
                  <a:close/>
                  <a:moveTo>
                    <a:pt x="15472" y="10018"/>
                  </a:moveTo>
                  <a:lnTo>
                    <a:pt x="15075" y="10018"/>
                  </a:lnTo>
                  <a:lnTo>
                    <a:pt x="15075" y="9267"/>
                  </a:lnTo>
                  <a:lnTo>
                    <a:pt x="15472" y="9267"/>
                  </a:lnTo>
                  <a:close/>
                  <a:moveTo>
                    <a:pt x="15064" y="10018"/>
                  </a:moveTo>
                  <a:lnTo>
                    <a:pt x="14667" y="10018"/>
                  </a:lnTo>
                  <a:lnTo>
                    <a:pt x="14667" y="9267"/>
                  </a:lnTo>
                  <a:lnTo>
                    <a:pt x="15064" y="9267"/>
                  </a:lnTo>
                  <a:close/>
                  <a:moveTo>
                    <a:pt x="14655" y="10018"/>
                  </a:moveTo>
                  <a:lnTo>
                    <a:pt x="14261" y="10018"/>
                  </a:lnTo>
                  <a:lnTo>
                    <a:pt x="14261" y="9267"/>
                  </a:lnTo>
                  <a:lnTo>
                    <a:pt x="14655" y="9267"/>
                  </a:lnTo>
                  <a:close/>
                  <a:moveTo>
                    <a:pt x="14250" y="10018"/>
                  </a:moveTo>
                  <a:lnTo>
                    <a:pt x="13852" y="10018"/>
                  </a:lnTo>
                  <a:lnTo>
                    <a:pt x="13852" y="9267"/>
                  </a:lnTo>
                  <a:lnTo>
                    <a:pt x="14250" y="9267"/>
                  </a:lnTo>
                  <a:close/>
                  <a:moveTo>
                    <a:pt x="13841" y="10018"/>
                  </a:moveTo>
                  <a:lnTo>
                    <a:pt x="13444" y="10018"/>
                  </a:lnTo>
                  <a:lnTo>
                    <a:pt x="13444" y="9267"/>
                  </a:lnTo>
                  <a:lnTo>
                    <a:pt x="13841" y="9267"/>
                  </a:lnTo>
                  <a:close/>
                  <a:moveTo>
                    <a:pt x="13433" y="10018"/>
                  </a:moveTo>
                  <a:lnTo>
                    <a:pt x="13035" y="10018"/>
                  </a:lnTo>
                  <a:lnTo>
                    <a:pt x="13035" y="9267"/>
                  </a:lnTo>
                  <a:lnTo>
                    <a:pt x="13433" y="9267"/>
                  </a:lnTo>
                  <a:close/>
                  <a:moveTo>
                    <a:pt x="13024" y="10018"/>
                  </a:moveTo>
                  <a:lnTo>
                    <a:pt x="12630" y="10018"/>
                  </a:lnTo>
                  <a:lnTo>
                    <a:pt x="12630" y="9267"/>
                  </a:lnTo>
                  <a:lnTo>
                    <a:pt x="13024" y="9267"/>
                  </a:lnTo>
                  <a:close/>
                  <a:moveTo>
                    <a:pt x="12618" y="10018"/>
                  </a:moveTo>
                  <a:lnTo>
                    <a:pt x="12221" y="10018"/>
                  </a:lnTo>
                  <a:lnTo>
                    <a:pt x="12221" y="9267"/>
                  </a:lnTo>
                  <a:lnTo>
                    <a:pt x="12618" y="9267"/>
                  </a:lnTo>
                  <a:close/>
                  <a:moveTo>
                    <a:pt x="12210" y="10018"/>
                  </a:moveTo>
                  <a:lnTo>
                    <a:pt x="11813" y="10018"/>
                  </a:lnTo>
                  <a:lnTo>
                    <a:pt x="11813" y="9267"/>
                  </a:lnTo>
                  <a:lnTo>
                    <a:pt x="12210" y="9267"/>
                  </a:lnTo>
                  <a:close/>
                  <a:moveTo>
                    <a:pt x="11801" y="10018"/>
                  </a:moveTo>
                  <a:lnTo>
                    <a:pt x="11428" y="10018"/>
                  </a:lnTo>
                  <a:lnTo>
                    <a:pt x="11428" y="9267"/>
                  </a:lnTo>
                  <a:lnTo>
                    <a:pt x="11801" y="9267"/>
                  </a:lnTo>
                  <a:close/>
                  <a:moveTo>
                    <a:pt x="11417" y="10018"/>
                  </a:moveTo>
                  <a:lnTo>
                    <a:pt x="11022" y="10018"/>
                  </a:lnTo>
                  <a:lnTo>
                    <a:pt x="11022" y="9267"/>
                  </a:lnTo>
                  <a:lnTo>
                    <a:pt x="11416" y="9267"/>
                  </a:lnTo>
                  <a:close/>
                  <a:moveTo>
                    <a:pt x="11011" y="10018"/>
                  </a:moveTo>
                  <a:lnTo>
                    <a:pt x="10614" y="10018"/>
                  </a:lnTo>
                  <a:lnTo>
                    <a:pt x="10614" y="9267"/>
                  </a:lnTo>
                  <a:lnTo>
                    <a:pt x="11011" y="9267"/>
                  </a:lnTo>
                  <a:close/>
                  <a:moveTo>
                    <a:pt x="10603" y="10018"/>
                  </a:moveTo>
                  <a:lnTo>
                    <a:pt x="10205" y="10018"/>
                  </a:lnTo>
                  <a:lnTo>
                    <a:pt x="10205" y="9267"/>
                  </a:lnTo>
                  <a:lnTo>
                    <a:pt x="10603" y="9267"/>
                  </a:lnTo>
                  <a:close/>
                  <a:moveTo>
                    <a:pt x="10194" y="10018"/>
                  </a:moveTo>
                  <a:lnTo>
                    <a:pt x="9799" y="10018"/>
                  </a:lnTo>
                  <a:lnTo>
                    <a:pt x="9799" y="9267"/>
                  </a:lnTo>
                  <a:lnTo>
                    <a:pt x="10193" y="9267"/>
                  </a:lnTo>
                  <a:close/>
                  <a:moveTo>
                    <a:pt x="9788" y="10018"/>
                  </a:moveTo>
                  <a:lnTo>
                    <a:pt x="9390" y="10018"/>
                  </a:lnTo>
                  <a:lnTo>
                    <a:pt x="9390" y="9267"/>
                  </a:lnTo>
                  <a:lnTo>
                    <a:pt x="9787" y="9267"/>
                  </a:lnTo>
                  <a:close/>
                  <a:moveTo>
                    <a:pt x="9380" y="10018"/>
                  </a:moveTo>
                  <a:lnTo>
                    <a:pt x="8982" y="10018"/>
                  </a:lnTo>
                  <a:lnTo>
                    <a:pt x="8982" y="9267"/>
                  </a:lnTo>
                  <a:lnTo>
                    <a:pt x="9379" y="9267"/>
                  </a:lnTo>
                  <a:close/>
                  <a:moveTo>
                    <a:pt x="8971" y="10018"/>
                  </a:moveTo>
                  <a:lnTo>
                    <a:pt x="8573" y="10018"/>
                  </a:lnTo>
                  <a:lnTo>
                    <a:pt x="8573" y="9267"/>
                  </a:lnTo>
                  <a:lnTo>
                    <a:pt x="8970" y="9267"/>
                  </a:lnTo>
                  <a:close/>
                  <a:moveTo>
                    <a:pt x="8563" y="10018"/>
                  </a:moveTo>
                  <a:lnTo>
                    <a:pt x="8168" y="10018"/>
                  </a:lnTo>
                  <a:lnTo>
                    <a:pt x="8168" y="9267"/>
                  </a:lnTo>
                  <a:lnTo>
                    <a:pt x="8563" y="9267"/>
                  </a:lnTo>
                  <a:close/>
                  <a:moveTo>
                    <a:pt x="8157" y="10018"/>
                  </a:moveTo>
                  <a:lnTo>
                    <a:pt x="7760" y="10018"/>
                  </a:lnTo>
                  <a:lnTo>
                    <a:pt x="7760" y="9267"/>
                  </a:lnTo>
                  <a:lnTo>
                    <a:pt x="8157" y="9267"/>
                  </a:lnTo>
                  <a:close/>
                  <a:moveTo>
                    <a:pt x="7748" y="10018"/>
                  </a:moveTo>
                  <a:lnTo>
                    <a:pt x="7351" y="10018"/>
                  </a:lnTo>
                  <a:lnTo>
                    <a:pt x="7351" y="9267"/>
                  </a:lnTo>
                  <a:lnTo>
                    <a:pt x="7748" y="9267"/>
                  </a:lnTo>
                  <a:close/>
                  <a:moveTo>
                    <a:pt x="7340" y="10018"/>
                  </a:moveTo>
                  <a:lnTo>
                    <a:pt x="6946" y="10018"/>
                  </a:lnTo>
                  <a:lnTo>
                    <a:pt x="6946" y="9267"/>
                  </a:lnTo>
                  <a:lnTo>
                    <a:pt x="7340" y="9267"/>
                  </a:lnTo>
                  <a:close/>
                  <a:moveTo>
                    <a:pt x="6934" y="10018"/>
                  </a:moveTo>
                  <a:lnTo>
                    <a:pt x="6537" y="10018"/>
                  </a:lnTo>
                  <a:lnTo>
                    <a:pt x="6537" y="9267"/>
                  </a:lnTo>
                  <a:lnTo>
                    <a:pt x="6934" y="9267"/>
                  </a:lnTo>
                  <a:close/>
                  <a:moveTo>
                    <a:pt x="6526" y="10018"/>
                  </a:moveTo>
                  <a:lnTo>
                    <a:pt x="6129" y="10018"/>
                  </a:lnTo>
                  <a:lnTo>
                    <a:pt x="6129" y="9267"/>
                  </a:lnTo>
                  <a:lnTo>
                    <a:pt x="6526" y="9267"/>
                  </a:lnTo>
                  <a:close/>
                  <a:moveTo>
                    <a:pt x="6117" y="10018"/>
                  </a:moveTo>
                  <a:lnTo>
                    <a:pt x="5720" y="10018"/>
                  </a:lnTo>
                  <a:lnTo>
                    <a:pt x="5720" y="9267"/>
                  </a:lnTo>
                  <a:lnTo>
                    <a:pt x="6117" y="9267"/>
                  </a:lnTo>
                  <a:close/>
                  <a:moveTo>
                    <a:pt x="5709" y="10018"/>
                  </a:moveTo>
                  <a:lnTo>
                    <a:pt x="5314" y="10018"/>
                  </a:lnTo>
                  <a:lnTo>
                    <a:pt x="5314" y="9267"/>
                  </a:lnTo>
                  <a:lnTo>
                    <a:pt x="5709" y="9267"/>
                  </a:lnTo>
                  <a:close/>
                  <a:moveTo>
                    <a:pt x="5303" y="10018"/>
                  </a:moveTo>
                  <a:lnTo>
                    <a:pt x="4906" y="10018"/>
                  </a:lnTo>
                  <a:lnTo>
                    <a:pt x="4906" y="9267"/>
                  </a:lnTo>
                  <a:lnTo>
                    <a:pt x="5303" y="9267"/>
                  </a:lnTo>
                  <a:close/>
                  <a:moveTo>
                    <a:pt x="5303" y="10039"/>
                  </a:moveTo>
                  <a:lnTo>
                    <a:pt x="5303" y="10790"/>
                  </a:lnTo>
                  <a:lnTo>
                    <a:pt x="4906" y="10790"/>
                  </a:lnTo>
                  <a:lnTo>
                    <a:pt x="4906" y="10039"/>
                  </a:lnTo>
                  <a:close/>
                  <a:moveTo>
                    <a:pt x="5303" y="10812"/>
                  </a:moveTo>
                  <a:lnTo>
                    <a:pt x="5303" y="11557"/>
                  </a:lnTo>
                  <a:lnTo>
                    <a:pt x="4906" y="11557"/>
                  </a:lnTo>
                  <a:lnTo>
                    <a:pt x="4906" y="10812"/>
                  </a:lnTo>
                  <a:close/>
                  <a:moveTo>
                    <a:pt x="5303" y="11579"/>
                  </a:moveTo>
                  <a:lnTo>
                    <a:pt x="5303" y="12329"/>
                  </a:lnTo>
                  <a:lnTo>
                    <a:pt x="4906" y="12329"/>
                  </a:lnTo>
                  <a:lnTo>
                    <a:pt x="4906" y="11579"/>
                  </a:lnTo>
                  <a:close/>
                  <a:moveTo>
                    <a:pt x="5314" y="11579"/>
                  </a:moveTo>
                  <a:lnTo>
                    <a:pt x="5709" y="11579"/>
                  </a:lnTo>
                  <a:lnTo>
                    <a:pt x="5709" y="12329"/>
                  </a:lnTo>
                  <a:lnTo>
                    <a:pt x="5314" y="12329"/>
                  </a:lnTo>
                  <a:close/>
                  <a:moveTo>
                    <a:pt x="5720" y="11579"/>
                  </a:moveTo>
                  <a:lnTo>
                    <a:pt x="6117" y="11579"/>
                  </a:lnTo>
                  <a:lnTo>
                    <a:pt x="6117" y="12329"/>
                  </a:lnTo>
                  <a:lnTo>
                    <a:pt x="5720" y="12329"/>
                  </a:lnTo>
                  <a:close/>
                  <a:moveTo>
                    <a:pt x="6129" y="11579"/>
                  </a:moveTo>
                  <a:lnTo>
                    <a:pt x="6526" y="11579"/>
                  </a:lnTo>
                  <a:lnTo>
                    <a:pt x="6526" y="12329"/>
                  </a:lnTo>
                  <a:lnTo>
                    <a:pt x="6129" y="12329"/>
                  </a:lnTo>
                  <a:close/>
                  <a:moveTo>
                    <a:pt x="6537" y="11579"/>
                  </a:moveTo>
                  <a:lnTo>
                    <a:pt x="6934" y="11579"/>
                  </a:lnTo>
                  <a:lnTo>
                    <a:pt x="6934" y="12329"/>
                  </a:lnTo>
                  <a:lnTo>
                    <a:pt x="6537" y="12329"/>
                  </a:lnTo>
                  <a:close/>
                  <a:moveTo>
                    <a:pt x="6946" y="11579"/>
                  </a:moveTo>
                  <a:lnTo>
                    <a:pt x="7340" y="11579"/>
                  </a:lnTo>
                  <a:lnTo>
                    <a:pt x="7340" y="12329"/>
                  </a:lnTo>
                  <a:lnTo>
                    <a:pt x="6946" y="12329"/>
                  </a:lnTo>
                  <a:close/>
                  <a:moveTo>
                    <a:pt x="7351" y="11579"/>
                  </a:moveTo>
                  <a:lnTo>
                    <a:pt x="7748" y="11579"/>
                  </a:lnTo>
                  <a:lnTo>
                    <a:pt x="7748" y="12329"/>
                  </a:lnTo>
                  <a:lnTo>
                    <a:pt x="7351" y="12329"/>
                  </a:lnTo>
                  <a:close/>
                  <a:moveTo>
                    <a:pt x="7760" y="11579"/>
                  </a:moveTo>
                  <a:lnTo>
                    <a:pt x="8157" y="11579"/>
                  </a:lnTo>
                  <a:lnTo>
                    <a:pt x="8157" y="12329"/>
                  </a:lnTo>
                  <a:lnTo>
                    <a:pt x="7760" y="12329"/>
                  </a:lnTo>
                  <a:close/>
                  <a:moveTo>
                    <a:pt x="8168" y="11579"/>
                  </a:moveTo>
                  <a:lnTo>
                    <a:pt x="8563" y="11579"/>
                  </a:lnTo>
                  <a:lnTo>
                    <a:pt x="8563" y="12329"/>
                  </a:lnTo>
                  <a:lnTo>
                    <a:pt x="8168" y="12329"/>
                  </a:lnTo>
                  <a:close/>
                  <a:moveTo>
                    <a:pt x="8574" y="11579"/>
                  </a:moveTo>
                  <a:lnTo>
                    <a:pt x="8971" y="11579"/>
                  </a:lnTo>
                  <a:lnTo>
                    <a:pt x="8971" y="12329"/>
                  </a:lnTo>
                  <a:lnTo>
                    <a:pt x="8573" y="12329"/>
                  </a:lnTo>
                  <a:close/>
                  <a:moveTo>
                    <a:pt x="8983" y="11579"/>
                  </a:moveTo>
                  <a:lnTo>
                    <a:pt x="9380" y="11579"/>
                  </a:lnTo>
                  <a:lnTo>
                    <a:pt x="9380" y="12329"/>
                  </a:lnTo>
                  <a:lnTo>
                    <a:pt x="8982" y="12329"/>
                  </a:lnTo>
                  <a:close/>
                  <a:moveTo>
                    <a:pt x="9391" y="11579"/>
                  </a:moveTo>
                  <a:lnTo>
                    <a:pt x="9788" y="11579"/>
                  </a:lnTo>
                  <a:lnTo>
                    <a:pt x="9788" y="12329"/>
                  </a:lnTo>
                  <a:lnTo>
                    <a:pt x="9390" y="12329"/>
                  </a:lnTo>
                  <a:close/>
                  <a:moveTo>
                    <a:pt x="9800" y="11579"/>
                  </a:moveTo>
                  <a:lnTo>
                    <a:pt x="10194" y="11579"/>
                  </a:lnTo>
                  <a:lnTo>
                    <a:pt x="10194" y="12329"/>
                  </a:lnTo>
                  <a:lnTo>
                    <a:pt x="9799" y="12329"/>
                  </a:lnTo>
                  <a:close/>
                  <a:moveTo>
                    <a:pt x="10205" y="11579"/>
                  </a:moveTo>
                  <a:lnTo>
                    <a:pt x="10603" y="11579"/>
                  </a:lnTo>
                  <a:lnTo>
                    <a:pt x="10603" y="12329"/>
                  </a:lnTo>
                  <a:lnTo>
                    <a:pt x="10205" y="12329"/>
                  </a:lnTo>
                  <a:close/>
                  <a:moveTo>
                    <a:pt x="10614" y="11579"/>
                  </a:moveTo>
                  <a:lnTo>
                    <a:pt x="11011" y="11579"/>
                  </a:lnTo>
                  <a:lnTo>
                    <a:pt x="11011" y="12329"/>
                  </a:lnTo>
                  <a:lnTo>
                    <a:pt x="10614" y="12329"/>
                  </a:lnTo>
                  <a:close/>
                  <a:moveTo>
                    <a:pt x="11022" y="11579"/>
                  </a:moveTo>
                  <a:lnTo>
                    <a:pt x="11417" y="11579"/>
                  </a:lnTo>
                  <a:lnTo>
                    <a:pt x="11417" y="12329"/>
                  </a:lnTo>
                  <a:lnTo>
                    <a:pt x="11022" y="12329"/>
                  </a:lnTo>
                  <a:close/>
                  <a:moveTo>
                    <a:pt x="11428" y="11579"/>
                  </a:moveTo>
                  <a:lnTo>
                    <a:pt x="11801" y="11579"/>
                  </a:lnTo>
                  <a:lnTo>
                    <a:pt x="11801" y="12329"/>
                  </a:lnTo>
                  <a:lnTo>
                    <a:pt x="11428" y="12329"/>
                  </a:lnTo>
                  <a:close/>
                  <a:moveTo>
                    <a:pt x="11813" y="11579"/>
                  </a:moveTo>
                  <a:lnTo>
                    <a:pt x="12210" y="11579"/>
                  </a:lnTo>
                  <a:lnTo>
                    <a:pt x="12210" y="12329"/>
                  </a:lnTo>
                  <a:lnTo>
                    <a:pt x="11813" y="12329"/>
                  </a:lnTo>
                  <a:close/>
                  <a:moveTo>
                    <a:pt x="12221" y="11579"/>
                  </a:moveTo>
                  <a:lnTo>
                    <a:pt x="12618" y="11579"/>
                  </a:lnTo>
                  <a:lnTo>
                    <a:pt x="12618" y="12329"/>
                  </a:lnTo>
                  <a:lnTo>
                    <a:pt x="12221" y="12329"/>
                  </a:lnTo>
                  <a:close/>
                  <a:moveTo>
                    <a:pt x="12630" y="11579"/>
                  </a:moveTo>
                  <a:lnTo>
                    <a:pt x="13024" y="11579"/>
                  </a:lnTo>
                  <a:lnTo>
                    <a:pt x="13024" y="12329"/>
                  </a:lnTo>
                  <a:lnTo>
                    <a:pt x="12630" y="12329"/>
                  </a:lnTo>
                  <a:close/>
                  <a:moveTo>
                    <a:pt x="13035" y="11579"/>
                  </a:moveTo>
                  <a:lnTo>
                    <a:pt x="13433" y="11579"/>
                  </a:lnTo>
                  <a:lnTo>
                    <a:pt x="13433" y="12329"/>
                  </a:lnTo>
                  <a:lnTo>
                    <a:pt x="13035" y="12329"/>
                  </a:lnTo>
                  <a:close/>
                  <a:moveTo>
                    <a:pt x="13444" y="11579"/>
                  </a:moveTo>
                  <a:lnTo>
                    <a:pt x="13841" y="11579"/>
                  </a:lnTo>
                  <a:lnTo>
                    <a:pt x="13841" y="12329"/>
                  </a:lnTo>
                  <a:lnTo>
                    <a:pt x="13444" y="12329"/>
                  </a:lnTo>
                  <a:close/>
                  <a:moveTo>
                    <a:pt x="13852" y="11579"/>
                  </a:moveTo>
                  <a:lnTo>
                    <a:pt x="14250" y="11579"/>
                  </a:lnTo>
                  <a:lnTo>
                    <a:pt x="14250" y="12329"/>
                  </a:lnTo>
                  <a:lnTo>
                    <a:pt x="13852" y="12329"/>
                  </a:lnTo>
                  <a:close/>
                  <a:moveTo>
                    <a:pt x="14261" y="11579"/>
                  </a:moveTo>
                  <a:lnTo>
                    <a:pt x="14655" y="11579"/>
                  </a:lnTo>
                  <a:lnTo>
                    <a:pt x="14655" y="12329"/>
                  </a:lnTo>
                  <a:lnTo>
                    <a:pt x="14261" y="12329"/>
                  </a:lnTo>
                  <a:close/>
                  <a:moveTo>
                    <a:pt x="14667" y="11579"/>
                  </a:moveTo>
                  <a:lnTo>
                    <a:pt x="15064" y="11579"/>
                  </a:lnTo>
                  <a:lnTo>
                    <a:pt x="15064" y="12329"/>
                  </a:lnTo>
                  <a:lnTo>
                    <a:pt x="14667" y="12329"/>
                  </a:lnTo>
                  <a:close/>
                  <a:moveTo>
                    <a:pt x="15075" y="11579"/>
                  </a:moveTo>
                  <a:lnTo>
                    <a:pt x="15472" y="11579"/>
                  </a:lnTo>
                  <a:lnTo>
                    <a:pt x="15472" y="12329"/>
                  </a:lnTo>
                  <a:lnTo>
                    <a:pt x="15075" y="12329"/>
                  </a:lnTo>
                  <a:close/>
                  <a:moveTo>
                    <a:pt x="15484" y="11579"/>
                  </a:moveTo>
                  <a:lnTo>
                    <a:pt x="15878" y="11579"/>
                  </a:lnTo>
                  <a:lnTo>
                    <a:pt x="15878" y="12329"/>
                  </a:lnTo>
                  <a:lnTo>
                    <a:pt x="15484" y="12329"/>
                  </a:lnTo>
                  <a:close/>
                  <a:moveTo>
                    <a:pt x="15890" y="11579"/>
                  </a:moveTo>
                  <a:lnTo>
                    <a:pt x="16287" y="11579"/>
                  </a:lnTo>
                  <a:lnTo>
                    <a:pt x="16287" y="12329"/>
                  </a:lnTo>
                  <a:lnTo>
                    <a:pt x="15890" y="12329"/>
                  </a:lnTo>
                  <a:close/>
                  <a:moveTo>
                    <a:pt x="16298" y="11579"/>
                  </a:moveTo>
                  <a:lnTo>
                    <a:pt x="16695" y="11579"/>
                  </a:lnTo>
                  <a:lnTo>
                    <a:pt x="16695" y="12329"/>
                  </a:lnTo>
                  <a:lnTo>
                    <a:pt x="16298" y="12329"/>
                  </a:lnTo>
                  <a:close/>
                  <a:moveTo>
                    <a:pt x="16298" y="11557"/>
                  </a:moveTo>
                  <a:lnTo>
                    <a:pt x="16298" y="10812"/>
                  </a:lnTo>
                  <a:lnTo>
                    <a:pt x="16695" y="10812"/>
                  </a:lnTo>
                  <a:lnTo>
                    <a:pt x="16695" y="11557"/>
                  </a:lnTo>
                  <a:close/>
                  <a:moveTo>
                    <a:pt x="16298" y="10790"/>
                  </a:moveTo>
                  <a:lnTo>
                    <a:pt x="16298" y="10039"/>
                  </a:lnTo>
                  <a:lnTo>
                    <a:pt x="16695" y="10039"/>
                  </a:lnTo>
                  <a:lnTo>
                    <a:pt x="16695" y="10790"/>
                  </a:lnTo>
                  <a:close/>
                  <a:moveTo>
                    <a:pt x="16298" y="10018"/>
                  </a:moveTo>
                  <a:lnTo>
                    <a:pt x="16298" y="9267"/>
                  </a:lnTo>
                  <a:lnTo>
                    <a:pt x="16695" y="9267"/>
                  </a:lnTo>
                  <a:lnTo>
                    <a:pt x="16695" y="10018"/>
                  </a:lnTo>
                  <a:close/>
                  <a:moveTo>
                    <a:pt x="16298" y="9246"/>
                  </a:moveTo>
                  <a:lnTo>
                    <a:pt x="16298" y="8495"/>
                  </a:lnTo>
                  <a:lnTo>
                    <a:pt x="16695" y="8495"/>
                  </a:lnTo>
                  <a:lnTo>
                    <a:pt x="16695" y="9246"/>
                  </a:lnTo>
                  <a:close/>
                  <a:moveTo>
                    <a:pt x="16287" y="9246"/>
                  </a:moveTo>
                  <a:lnTo>
                    <a:pt x="15890" y="9246"/>
                  </a:lnTo>
                  <a:lnTo>
                    <a:pt x="15890" y="8495"/>
                  </a:lnTo>
                  <a:lnTo>
                    <a:pt x="16287" y="8495"/>
                  </a:lnTo>
                  <a:close/>
                  <a:moveTo>
                    <a:pt x="15878" y="9246"/>
                  </a:moveTo>
                  <a:lnTo>
                    <a:pt x="15484" y="9246"/>
                  </a:lnTo>
                  <a:lnTo>
                    <a:pt x="15484" y="8495"/>
                  </a:lnTo>
                  <a:lnTo>
                    <a:pt x="15878" y="8495"/>
                  </a:lnTo>
                  <a:close/>
                  <a:moveTo>
                    <a:pt x="15472" y="9246"/>
                  </a:moveTo>
                  <a:lnTo>
                    <a:pt x="15075" y="9246"/>
                  </a:lnTo>
                  <a:lnTo>
                    <a:pt x="15075" y="8495"/>
                  </a:lnTo>
                  <a:lnTo>
                    <a:pt x="15472" y="8495"/>
                  </a:lnTo>
                  <a:close/>
                  <a:moveTo>
                    <a:pt x="15064" y="9246"/>
                  </a:moveTo>
                  <a:lnTo>
                    <a:pt x="14667" y="9246"/>
                  </a:lnTo>
                  <a:lnTo>
                    <a:pt x="14667" y="8495"/>
                  </a:lnTo>
                  <a:lnTo>
                    <a:pt x="15064" y="8495"/>
                  </a:lnTo>
                  <a:close/>
                  <a:moveTo>
                    <a:pt x="14655" y="9246"/>
                  </a:moveTo>
                  <a:lnTo>
                    <a:pt x="14261" y="9246"/>
                  </a:lnTo>
                  <a:lnTo>
                    <a:pt x="14261" y="8495"/>
                  </a:lnTo>
                  <a:lnTo>
                    <a:pt x="14655" y="8495"/>
                  </a:lnTo>
                  <a:close/>
                  <a:moveTo>
                    <a:pt x="14250" y="9246"/>
                  </a:moveTo>
                  <a:lnTo>
                    <a:pt x="13852" y="9246"/>
                  </a:lnTo>
                  <a:lnTo>
                    <a:pt x="13852" y="8495"/>
                  </a:lnTo>
                  <a:lnTo>
                    <a:pt x="14250" y="8495"/>
                  </a:lnTo>
                  <a:close/>
                  <a:moveTo>
                    <a:pt x="13841" y="9246"/>
                  </a:moveTo>
                  <a:lnTo>
                    <a:pt x="13444" y="9246"/>
                  </a:lnTo>
                  <a:lnTo>
                    <a:pt x="13444" y="8495"/>
                  </a:lnTo>
                  <a:lnTo>
                    <a:pt x="13841" y="8495"/>
                  </a:lnTo>
                  <a:close/>
                  <a:moveTo>
                    <a:pt x="13433" y="9246"/>
                  </a:moveTo>
                  <a:lnTo>
                    <a:pt x="13035" y="9246"/>
                  </a:lnTo>
                  <a:lnTo>
                    <a:pt x="13035" y="8495"/>
                  </a:lnTo>
                  <a:lnTo>
                    <a:pt x="13433" y="8495"/>
                  </a:lnTo>
                  <a:close/>
                  <a:moveTo>
                    <a:pt x="13024" y="9246"/>
                  </a:moveTo>
                  <a:lnTo>
                    <a:pt x="12630" y="9246"/>
                  </a:lnTo>
                  <a:lnTo>
                    <a:pt x="12630" y="8495"/>
                  </a:lnTo>
                  <a:lnTo>
                    <a:pt x="13024" y="8495"/>
                  </a:lnTo>
                  <a:close/>
                  <a:moveTo>
                    <a:pt x="12618" y="9246"/>
                  </a:moveTo>
                  <a:lnTo>
                    <a:pt x="12221" y="9246"/>
                  </a:lnTo>
                  <a:lnTo>
                    <a:pt x="12221" y="8495"/>
                  </a:lnTo>
                  <a:lnTo>
                    <a:pt x="12618" y="8495"/>
                  </a:lnTo>
                  <a:close/>
                  <a:moveTo>
                    <a:pt x="12210" y="9246"/>
                  </a:moveTo>
                  <a:lnTo>
                    <a:pt x="11813" y="9246"/>
                  </a:lnTo>
                  <a:lnTo>
                    <a:pt x="11813" y="8495"/>
                  </a:lnTo>
                  <a:lnTo>
                    <a:pt x="12210" y="8495"/>
                  </a:lnTo>
                  <a:close/>
                  <a:moveTo>
                    <a:pt x="11801" y="9246"/>
                  </a:moveTo>
                  <a:lnTo>
                    <a:pt x="11428" y="9246"/>
                  </a:lnTo>
                  <a:lnTo>
                    <a:pt x="11428" y="8495"/>
                  </a:lnTo>
                  <a:lnTo>
                    <a:pt x="11801" y="8495"/>
                  </a:lnTo>
                  <a:close/>
                  <a:moveTo>
                    <a:pt x="11417" y="9246"/>
                  </a:moveTo>
                  <a:lnTo>
                    <a:pt x="11022" y="9246"/>
                  </a:lnTo>
                  <a:lnTo>
                    <a:pt x="11022" y="8495"/>
                  </a:lnTo>
                  <a:lnTo>
                    <a:pt x="11416" y="8495"/>
                  </a:lnTo>
                  <a:close/>
                  <a:moveTo>
                    <a:pt x="11011" y="9246"/>
                  </a:moveTo>
                  <a:lnTo>
                    <a:pt x="10614" y="9246"/>
                  </a:lnTo>
                  <a:lnTo>
                    <a:pt x="10614" y="8495"/>
                  </a:lnTo>
                  <a:lnTo>
                    <a:pt x="11011" y="8495"/>
                  </a:lnTo>
                  <a:close/>
                  <a:moveTo>
                    <a:pt x="10603" y="9246"/>
                  </a:moveTo>
                  <a:lnTo>
                    <a:pt x="10205" y="9246"/>
                  </a:lnTo>
                  <a:lnTo>
                    <a:pt x="10205" y="8495"/>
                  </a:lnTo>
                  <a:lnTo>
                    <a:pt x="10603" y="8495"/>
                  </a:lnTo>
                  <a:close/>
                  <a:moveTo>
                    <a:pt x="10194" y="9246"/>
                  </a:moveTo>
                  <a:lnTo>
                    <a:pt x="9799" y="9246"/>
                  </a:lnTo>
                  <a:lnTo>
                    <a:pt x="9799" y="8495"/>
                  </a:lnTo>
                  <a:lnTo>
                    <a:pt x="10193" y="8495"/>
                  </a:lnTo>
                  <a:close/>
                  <a:moveTo>
                    <a:pt x="9788" y="9246"/>
                  </a:moveTo>
                  <a:lnTo>
                    <a:pt x="9390" y="9246"/>
                  </a:lnTo>
                  <a:lnTo>
                    <a:pt x="9390" y="8495"/>
                  </a:lnTo>
                  <a:lnTo>
                    <a:pt x="9787" y="8495"/>
                  </a:lnTo>
                  <a:close/>
                  <a:moveTo>
                    <a:pt x="9380" y="9246"/>
                  </a:moveTo>
                  <a:lnTo>
                    <a:pt x="8982" y="9246"/>
                  </a:lnTo>
                  <a:lnTo>
                    <a:pt x="8982" y="8495"/>
                  </a:lnTo>
                  <a:lnTo>
                    <a:pt x="9379" y="8495"/>
                  </a:lnTo>
                  <a:close/>
                  <a:moveTo>
                    <a:pt x="8971" y="9246"/>
                  </a:moveTo>
                  <a:lnTo>
                    <a:pt x="8573" y="9246"/>
                  </a:lnTo>
                  <a:lnTo>
                    <a:pt x="8573" y="8495"/>
                  </a:lnTo>
                  <a:lnTo>
                    <a:pt x="8970" y="8495"/>
                  </a:lnTo>
                  <a:close/>
                  <a:moveTo>
                    <a:pt x="8563" y="9246"/>
                  </a:moveTo>
                  <a:lnTo>
                    <a:pt x="8168" y="9246"/>
                  </a:lnTo>
                  <a:lnTo>
                    <a:pt x="8168" y="8495"/>
                  </a:lnTo>
                  <a:lnTo>
                    <a:pt x="8563" y="8495"/>
                  </a:lnTo>
                  <a:close/>
                  <a:moveTo>
                    <a:pt x="8157" y="9246"/>
                  </a:moveTo>
                  <a:lnTo>
                    <a:pt x="7760" y="9246"/>
                  </a:lnTo>
                  <a:lnTo>
                    <a:pt x="7760" y="8495"/>
                  </a:lnTo>
                  <a:lnTo>
                    <a:pt x="8157" y="8495"/>
                  </a:lnTo>
                  <a:close/>
                  <a:moveTo>
                    <a:pt x="7748" y="9246"/>
                  </a:moveTo>
                  <a:lnTo>
                    <a:pt x="7351" y="9246"/>
                  </a:lnTo>
                  <a:lnTo>
                    <a:pt x="7351" y="8495"/>
                  </a:lnTo>
                  <a:lnTo>
                    <a:pt x="7748" y="8495"/>
                  </a:lnTo>
                  <a:close/>
                  <a:moveTo>
                    <a:pt x="7340" y="9246"/>
                  </a:moveTo>
                  <a:lnTo>
                    <a:pt x="6946" y="9246"/>
                  </a:lnTo>
                  <a:lnTo>
                    <a:pt x="6946" y="8495"/>
                  </a:lnTo>
                  <a:lnTo>
                    <a:pt x="7340" y="8495"/>
                  </a:lnTo>
                  <a:close/>
                  <a:moveTo>
                    <a:pt x="6934" y="9246"/>
                  </a:moveTo>
                  <a:lnTo>
                    <a:pt x="6537" y="9246"/>
                  </a:lnTo>
                  <a:lnTo>
                    <a:pt x="6537" y="8495"/>
                  </a:lnTo>
                  <a:lnTo>
                    <a:pt x="6934" y="8495"/>
                  </a:lnTo>
                  <a:close/>
                  <a:moveTo>
                    <a:pt x="6526" y="9246"/>
                  </a:moveTo>
                  <a:lnTo>
                    <a:pt x="6129" y="9246"/>
                  </a:lnTo>
                  <a:lnTo>
                    <a:pt x="6129" y="8495"/>
                  </a:lnTo>
                  <a:lnTo>
                    <a:pt x="6526" y="8495"/>
                  </a:lnTo>
                  <a:close/>
                  <a:moveTo>
                    <a:pt x="6117" y="9246"/>
                  </a:moveTo>
                  <a:lnTo>
                    <a:pt x="5720" y="9246"/>
                  </a:lnTo>
                  <a:lnTo>
                    <a:pt x="5720" y="8495"/>
                  </a:lnTo>
                  <a:lnTo>
                    <a:pt x="6117" y="8495"/>
                  </a:lnTo>
                  <a:close/>
                  <a:moveTo>
                    <a:pt x="5709" y="9246"/>
                  </a:moveTo>
                  <a:lnTo>
                    <a:pt x="5314" y="9246"/>
                  </a:lnTo>
                  <a:lnTo>
                    <a:pt x="5314" y="8495"/>
                  </a:lnTo>
                  <a:lnTo>
                    <a:pt x="5709" y="8495"/>
                  </a:lnTo>
                  <a:close/>
                  <a:moveTo>
                    <a:pt x="5303" y="9246"/>
                  </a:moveTo>
                  <a:lnTo>
                    <a:pt x="4906" y="9246"/>
                  </a:lnTo>
                  <a:lnTo>
                    <a:pt x="4906" y="8495"/>
                  </a:lnTo>
                  <a:lnTo>
                    <a:pt x="5303" y="8495"/>
                  </a:lnTo>
                  <a:close/>
                  <a:moveTo>
                    <a:pt x="4894" y="9246"/>
                  </a:moveTo>
                  <a:lnTo>
                    <a:pt x="4497" y="9246"/>
                  </a:lnTo>
                  <a:lnTo>
                    <a:pt x="4497" y="8495"/>
                  </a:lnTo>
                  <a:lnTo>
                    <a:pt x="4894" y="8495"/>
                  </a:lnTo>
                  <a:close/>
                  <a:moveTo>
                    <a:pt x="4894" y="9267"/>
                  </a:moveTo>
                  <a:lnTo>
                    <a:pt x="4894" y="10018"/>
                  </a:lnTo>
                  <a:lnTo>
                    <a:pt x="4497" y="10018"/>
                  </a:lnTo>
                  <a:lnTo>
                    <a:pt x="4497" y="9267"/>
                  </a:lnTo>
                  <a:close/>
                  <a:moveTo>
                    <a:pt x="4894" y="10039"/>
                  </a:moveTo>
                  <a:lnTo>
                    <a:pt x="4894" y="10790"/>
                  </a:lnTo>
                  <a:lnTo>
                    <a:pt x="4497" y="10790"/>
                  </a:lnTo>
                  <a:lnTo>
                    <a:pt x="4497" y="10039"/>
                  </a:lnTo>
                  <a:close/>
                  <a:moveTo>
                    <a:pt x="4894" y="10812"/>
                  </a:moveTo>
                  <a:lnTo>
                    <a:pt x="4894" y="11557"/>
                  </a:lnTo>
                  <a:lnTo>
                    <a:pt x="4497" y="11557"/>
                  </a:lnTo>
                  <a:lnTo>
                    <a:pt x="4497" y="10812"/>
                  </a:lnTo>
                  <a:close/>
                  <a:moveTo>
                    <a:pt x="4894" y="11579"/>
                  </a:moveTo>
                  <a:lnTo>
                    <a:pt x="4894" y="12329"/>
                  </a:lnTo>
                  <a:lnTo>
                    <a:pt x="4497" y="12329"/>
                  </a:lnTo>
                  <a:lnTo>
                    <a:pt x="4497" y="11579"/>
                  </a:lnTo>
                  <a:close/>
                  <a:moveTo>
                    <a:pt x="4894" y="12351"/>
                  </a:moveTo>
                  <a:lnTo>
                    <a:pt x="4894" y="13102"/>
                  </a:lnTo>
                  <a:lnTo>
                    <a:pt x="4497" y="13102"/>
                  </a:lnTo>
                  <a:lnTo>
                    <a:pt x="4497" y="12351"/>
                  </a:lnTo>
                  <a:close/>
                  <a:moveTo>
                    <a:pt x="4906" y="12351"/>
                  </a:moveTo>
                  <a:lnTo>
                    <a:pt x="5303" y="12351"/>
                  </a:lnTo>
                  <a:lnTo>
                    <a:pt x="5303" y="13102"/>
                  </a:lnTo>
                  <a:lnTo>
                    <a:pt x="4906" y="13102"/>
                  </a:lnTo>
                  <a:close/>
                  <a:moveTo>
                    <a:pt x="5314" y="12351"/>
                  </a:moveTo>
                  <a:lnTo>
                    <a:pt x="5709" y="12351"/>
                  </a:lnTo>
                  <a:lnTo>
                    <a:pt x="5709" y="13102"/>
                  </a:lnTo>
                  <a:lnTo>
                    <a:pt x="5314" y="13102"/>
                  </a:lnTo>
                  <a:close/>
                  <a:moveTo>
                    <a:pt x="5720" y="12351"/>
                  </a:moveTo>
                  <a:lnTo>
                    <a:pt x="6117" y="12351"/>
                  </a:lnTo>
                  <a:lnTo>
                    <a:pt x="6117" y="13102"/>
                  </a:lnTo>
                  <a:lnTo>
                    <a:pt x="5720" y="13102"/>
                  </a:lnTo>
                  <a:close/>
                  <a:moveTo>
                    <a:pt x="6129" y="12351"/>
                  </a:moveTo>
                  <a:lnTo>
                    <a:pt x="6526" y="12351"/>
                  </a:lnTo>
                  <a:lnTo>
                    <a:pt x="6526" y="13102"/>
                  </a:lnTo>
                  <a:lnTo>
                    <a:pt x="6129" y="13102"/>
                  </a:lnTo>
                  <a:close/>
                  <a:moveTo>
                    <a:pt x="6537" y="12351"/>
                  </a:moveTo>
                  <a:lnTo>
                    <a:pt x="6934" y="12351"/>
                  </a:lnTo>
                  <a:lnTo>
                    <a:pt x="6934" y="13102"/>
                  </a:lnTo>
                  <a:lnTo>
                    <a:pt x="6537" y="13102"/>
                  </a:lnTo>
                  <a:close/>
                  <a:moveTo>
                    <a:pt x="6946" y="12351"/>
                  </a:moveTo>
                  <a:lnTo>
                    <a:pt x="7340" y="12351"/>
                  </a:lnTo>
                  <a:lnTo>
                    <a:pt x="7340" y="13102"/>
                  </a:lnTo>
                  <a:lnTo>
                    <a:pt x="6946" y="13102"/>
                  </a:lnTo>
                  <a:close/>
                  <a:moveTo>
                    <a:pt x="7351" y="12351"/>
                  </a:moveTo>
                  <a:lnTo>
                    <a:pt x="7748" y="12351"/>
                  </a:lnTo>
                  <a:lnTo>
                    <a:pt x="7748" y="13102"/>
                  </a:lnTo>
                  <a:lnTo>
                    <a:pt x="7351" y="13102"/>
                  </a:lnTo>
                  <a:close/>
                  <a:moveTo>
                    <a:pt x="7760" y="12351"/>
                  </a:moveTo>
                  <a:lnTo>
                    <a:pt x="8157" y="12351"/>
                  </a:lnTo>
                  <a:lnTo>
                    <a:pt x="8157" y="13102"/>
                  </a:lnTo>
                  <a:lnTo>
                    <a:pt x="7760" y="13102"/>
                  </a:lnTo>
                  <a:close/>
                  <a:moveTo>
                    <a:pt x="8168" y="12351"/>
                  </a:moveTo>
                  <a:lnTo>
                    <a:pt x="8563" y="12351"/>
                  </a:lnTo>
                  <a:lnTo>
                    <a:pt x="8563" y="13102"/>
                  </a:lnTo>
                  <a:lnTo>
                    <a:pt x="8168" y="13102"/>
                  </a:lnTo>
                  <a:close/>
                  <a:moveTo>
                    <a:pt x="8574" y="12351"/>
                  </a:moveTo>
                  <a:lnTo>
                    <a:pt x="8971" y="12351"/>
                  </a:lnTo>
                  <a:lnTo>
                    <a:pt x="8971" y="13102"/>
                  </a:lnTo>
                  <a:lnTo>
                    <a:pt x="8573" y="13102"/>
                  </a:lnTo>
                  <a:close/>
                  <a:moveTo>
                    <a:pt x="8983" y="12351"/>
                  </a:moveTo>
                  <a:lnTo>
                    <a:pt x="9380" y="12351"/>
                  </a:lnTo>
                  <a:lnTo>
                    <a:pt x="9380" y="13102"/>
                  </a:lnTo>
                  <a:lnTo>
                    <a:pt x="8982" y="13102"/>
                  </a:lnTo>
                  <a:close/>
                  <a:moveTo>
                    <a:pt x="9391" y="12351"/>
                  </a:moveTo>
                  <a:lnTo>
                    <a:pt x="9788" y="12351"/>
                  </a:lnTo>
                  <a:lnTo>
                    <a:pt x="9788" y="13102"/>
                  </a:lnTo>
                  <a:lnTo>
                    <a:pt x="9390" y="13102"/>
                  </a:lnTo>
                  <a:close/>
                  <a:moveTo>
                    <a:pt x="9800" y="12351"/>
                  </a:moveTo>
                  <a:lnTo>
                    <a:pt x="10194" y="12351"/>
                  </a:lnTo>
                  <a:lnTo>
                    <a:pt x="10194" y="13102"/>
                  </a:lnTo>
                  <a:lnTo>
                    <a:pt x="9799" y="13102"/>
                  </a:lnTo>
                  <a:close/>
                  <a:moveTo>
                    <a:pt x="10205" y="12351"/>
                  </a:moveTo>
                  <a:lnTo>
                    <a:pt x="10603" y="12351"/>
                  </a:lnTo>
                  <a:lnTo>
                    <a:pt x="10603" y="13102"/>
                  </a:lnTo>
                  <a:lnTo>
                    <a:pt x="10205" y="13102"/>
                  </a:lnTo>
                  <a:close/>
                  <a:moveTo>
                    <a:pt x="10614" y="12351"/>
                  </a:moveTo>
                  <a:lnTo>
                    <a:pt x="11011" y="12351"/>
                  </a:lnTo>
                  <a:lnTo>
                    <a:pt x="11011" y="13102"/>
                  </a:lnTo>
                  <a:lnTo>
                    <a:pt x="10614" y="13102"/>
                  </a:lnTo>
                  <a:close/>
                  <a:moveTo>
                    <a:pt x="11022" y="12351"/>
                  </a:moveTo>
                  <a:lnTo>
                    <a:pt x="11417" y="12351"/>
                  </a:lnTo>
                  <a:lnTo>
                    <a:pt x="11417" y="13102"/>
                  </a:lnTo>
                  <a:lnTo>
                    <a:pt x="11022" y="13102"/>
                  </a:lnTo>
                  <a:close/>
                  <a:moveTo>
                    <a:pt x="11428" y="12351"/>
                  </a:moveTo>
                  <a:lnTo>
                    <a:pt x="11801" y="12351"/>
                  </a:lnTo>
                  <a:lnTo>
                    <a:pt x="11801" y="13102"/>
                  </a:lnTo>
                  <a:lnTo>
                    <a:pt x="11428" y="13102"/>
                  </a:lnTo>
                  <a:close/>
                  <a:moveTo>
                    <a:pt x="11813" y="12351"/>
                  </a:moveTo>
                  <a:lnTo>
                    <a:pt x="12210" y="12351"/>
                  </a:lnTo>
                  <a:lnTo>
                    <a:pt x="12210" y="13102"/>
                  </a:lnTo>
                  <a:lnTo>
                    <a:pt x="11813" y="13102"/>
                  </a:lnTo>
                  <a:close/>
                  <a:moveTo>
                    <a:pt x="12221" y="12351"/>
                  </a:moveTo>
                  <a:lnTo>
                    <a:pt x="12618" y="12351"/>
                  </a:lnTo>
                  <a:lnTo>
                    <a:pt x="12618" y="13102"/>
                  </a:lnTo>
                  <a:lnTo>
                    <a:pt x="12221" y="13102"/>
                  </a:lnTo>
                  <a:close/>
                  <a:moveTo>
                    <a:pt x="12630" y="12351"/>
                  </a:moveTo>
                  <a:lnTo>
                    <a:pt x="13024" y="12351"/>
                  </a:lnTo>
                  <a:lnTo>
                    <a:pt x="13024" y="13102"/>
                  </a:lnTo>
                  <a:lnTo>
                    <a:pt x="12630" y="13102"/>
                  </a:lnTo>
                  <a:close/>
                  <a:moveTo>
                    <a:pt x="13035" y="12351"/>
                  </a:moveTo>
                  <a:lnTo>
                    <a:pt x="13433" y="12351"/>
                  </a:lnTo>
                  <a:lnTo>
                    <a:pt x="13433" y="13102"/>
                  </a:lnTo>
                  <a:lnTo>
                    <a:pt x="13035" y="13102"/>
                  </a:lnTo>
                  <a:close/>
                  <a:moveTo>
                    <a:pt x="13444" y="12351"/>
                  </a:moveTo>
                  <a:lnTo>
                    <a:pt x="13841" y="12351"/>
                  </a:lnTo>
                  <a:lnTo>
                    <a:pt x="13841" y="13102"/>
                  </a:lnTo>
                  <a:lnTo>
                    <a:pt x="13444" y="13102"/>
                  </a:lnTo>
                  <a:close/>
                  <a:moveTo>
                    <a:pt x="13852" y="12351"/>
                  </a:moveTo>
                  <a:lnTo>
                    <a:pt x="14250" y="12351"/>
                  </a:lnTo>
                  <a:lnTo>
                    <a:pt x="14250" y="13102"/>
                  </a:lnTo>
                  <a:lnTo>
                    <a:pt x="13852" y="13102"/>
                  </a:lnTo>
                  <a:close/>
                  <a:moveTo>
                    <a:pt x="14261" y="12351"/>
                  </a:moveTo>
                  <a:lnTo>
                    <a:pt x="14655" y="12351"/>
                  </a:lnTo>
                  <a:lnTo>
                    <a:pt x="14655" y="13102"/>
                  </a:lnTo>
                  <a:lnTo>
                    <a:pt x="14261" y="13102"/>
                  </a:lnTo>
                  <a:close/>
                  <a:moveTo>
                    <a:pt x="14667" y="12351"/>
                  </a:moveTo>
                  <a:lnTo>
                    <a:pt x="15064" y="12351"/>
                  </a:lnTo>
                  <a:lnTo>
                    <a:pt x="15064" y="13102"/>
                  </a:lnTo>
                  <a:lnTo>
                    <a:pt x="14667" y="13102"/>
                  </a:lnTo>
                  <a:close/>
                  <a:moveTo>
                    <a:pt x="15075" y="12351"/>
                  </a:moveTo>
                  <a:lnTo>
                    <a:pt x="15472" y="12351"/>
                  </a:lnTo>
                  <a:lnTo>
                    <a:pt x="15472" y="13102"/>
                  </a:lnTo>
                  <a:lnTo>
                    <a:pt x="15075" y="13102"/>
                  </a:lnTo>
                  <a:close/>
                  <a:moveTo>
                    <a:pt x="15484" y="12351"/>
                  </a:moveTo>
                  <a:lnTo>
                    <a:pt x="15878" y="12351"/>
                  </a:lnTo>
                  <a:lnTo>
                    <a:pt x="15878" y="13102"/>
                  </a:lnTo>
                  <a:lnTo>
                    <a:pt x="15484" y="13102"/>
                  </a:lnTo>
                  <a:close/>
                  <a:moveTo>
                    <a:pt x="15890" y="12351"/>
                  </a:moveTo>
                  <a:lnTo>
                    <a:pt x="16287" y="12351"/>
                  </a:lnTo>
                  <a:lnTo>
                    <a:pt x="16287" y="13102"/>
                  </a:lnTo>
                  <a:lnTo>
                    <a:pt x="15890" y="13102"/>
                  </a:lnTo>
                  <a:close/>
                  <a:moveTo>
                    <a:pt x="16298" y="12351"/>
                  </a:moveTo>
                  <a:lnTo>
                    <a:pt x="16695" y="12351"/>
                  </a:lnTo>
                  <a:lnTo>
                    <a:pt x="16695" y="13102"/>
                  </a:lnTo>
                  <a:lnTo>
                    <a:pt x="16298" y="13102"/>
                  </a:lnTo>
                  <a:close/>
                  <a:moveTo>
                    <a:pt x="16707" y="12351"/>
                  </a:moveTo>
                  <a:lnTo>
                    <a:pt x="17104" y="12351"/>
                  </a:lnTo>
                  <a:lnTo>
                    <a:pt x="17104" y="13102"/>
                  </a:lnTo>
                  <a:lnTo>
                    <a:pt x="16707" y="13102"/>
                  </a:lnTo>
                  <a:close/>
                  <a:moveTo>
                    <a:pt x="16707" y="12329"/>
                  </a:moveTo>
                  <a:lnTo>
                    <a:pt x="16707" y="11579"/>
                  </a:lnTo>
                  <a:lnTo>
                    <a:pt x="17104" y="11579"/>
                  </a:lnTo>
                  <a:lnTo>
                    <a:pt x="17104" y="12329"/>
                  </a:lnTo>
                  <a:close/>
                  <a:moveTo>
                    <a:pt x="16707" y="11557"/>
                  </a:moveTo>
                  <a:lnTo>
                    <a:pt x="16707" y="10812"/>
                  </a:lnTo>
                  <a:lnTo>
                    <a:pt x="17104" y="10812"/>
                  </a:lnTo>
                  <a:lnTo>
                    <a:pt x="17104" y="11557"/>
                  </a:lnTo>
                  <a:close/>
                  <a:moveTo>
                    <a:pt x="16707" y="10790"/>
                  </a:moveTo>
                  <a:lnTo>
                    <a:pt x="16707" y="10039"/>
                  </a:lnTo>
                  <a:lnTo>
                    <a:pt x="17104" y="10039"/>
                  </a:lnTo>
                  <a:lnTo>
                    <a:pt x="17104" y="10790"/>
                  </a:lnTo>
                  <a:close/>
                  <a:moveTo>
                    <a:pt x="16707" y="10018"/>
                  </a:moveTo>
                  <a:lnTo>
                    <a:pt x="16707" y="9267"/>
                  </a:lnTo>
                  <a:lnTo>
                    <a:pt x="17104" y="9267"/>
                  </a:lnTo>
                  <a:lnTo>
                    <a:pt x="17104" y="10018"/>
                  </a:lnTo>
                  <a:close/>
                  <a:moveTo>
                    <a:pt x="16707" y="9246"/>
                  </a:moveTo>
                  <a:lnTo>
                    <a:pt x="16707" y="8495"/>
                  </a:lnTo>
                  <a:lnTo>
                    <a:pt x="17104" y="8495"/>
                  </a:lnTo>
                  <a:lnTo>
                    <a:pt x="17104" y="9246"/>
                  </a:lnTo>
                  <a:close/>
                  <a:moveTo>
                    <a:pt x="16707" y="8474"/>
                  </a:moveTo>
                  <a:lnTo>
                    <a:pt x="16707" y="7728"/>
                  </a:lnTo>
                  <a:lnTo>
                    <a:pt x="17104" y="7728"/>
                  </a:lnTo>
                  <a:lnTo>
                    <a:pt x="17104" y="8474"/>
                  </a:lnTo>
                  <a:close/>
                  <a:moveTo>
                    <a:pt x="16695" y="8474"/>
                  </a:moveTo>
                  <a:lnTo>
                    <a:pt x="16298" y="8474"/>
                  </a:lnTo>
                  <a:lnTo>
                    <a:pt x="16298" y="7728"/>
                  </a:lnTo>
                  <a:lnTo>
                    <a:pt x="16695" y="7728"/>
                  </a:lnTo>
                  <a:close/>
                  <a:moveTo>
                    <a:pt x="16287" y="8474"/>
                  </a:moveTo>
                  <a:lnTo>
                    <a:pt x="15890" y="8474"/>
                  </a:lnTo>
                  <a:lnTo>
                    <a:pt x="15890" y="7728"/>
                  </a:lnTo>
                  <a:lnTo>
                    <a:pt x="16287" y="7728"/>
                  </a:lnTo>
                  <a:close/>
                  <a:moveTo>
                    <a:pt x="15878" y="8474"/>
                  </a:moveTo>
                  <a:lnTo>
                    <a:pt x="15484" y="8474"/>
                  </a:lnTo>
                  <a:lnTo>
                    <a:pt x="15484" y="7728"/>
                  </a:lnTo>
                  <a:lnTo>
                    <a:pt x="15878" y="7728"/>
                  </a:lnTo>
                  <a:close/>
                  <a:moveTo>
                    <a:pt x="15472" y="8474"/>
                  </a:moveTo>
                  <a:lnTo>
                    <a:pt x="15075" y="8474"/>
                  </a:lnTo>
                  <a:lnTo>
                    <a:pt x="15075" y="7728"/>
                  </a:lnTo>
                  <a:lnTo>
                    <a:pt x="15472" y="7728"/>
                  </a:lnTo>
                  <a:close/>
                  <a:moveTo>
                    <a:pt x="15064" y="8474"/>
                  </a:moveTo>
                  <a:lnTo>
                    <a:pt x="14667" y="8474"/>
                  </a:lnTo>
                  <a:lnTo>
                    <a:pt x="14667" y="7728"/>
                  </a:lnTo>
                  <a:lnTo>
                    <a:pt x="15064" y="7728"/>
                  </a:lnTo>
                  <a:close/>
                  <a:moveTo>
                    <a:pt x="14655" y="8474"/>
                  </a:moveTo>
                  <a:lnTo>
                    <a:pt x="14261" y="8474"/>
                  </a:lnTo>
                  <a:lnTo>
                    <a:pt x="14261" y="7728"/>
                  </a:lnTo>
                  <a:lnTo>
                    <a:pt x="14655" y="7728"/>
                  </a:lnTo>
                  <a:close/>
                  <a:moveTo>
                    <a:pt x="14250" y="8474"/>
                  </a:moveTo>
                  <a:lnTo>
                    <a:pt x="13852" y="8474"/>
                  </a:lnTo>
                  <a:lnTo>
                    <a:pt x="13852" y="7728"/>
                  </a:lnTo>
                  <a:lnTo>
                    <a:pt x="14250" y="7728"/>
                  </a:lnTo>
                  <a:close/>
                  <a:moveTo>
                    <a:pt x="13841" y="8474"/>
                  </a:moveTo>
                  <a:lnTo>
                    <a:pt x="13444" y="8474"/>
                  </a:lnTo>
                  <a:lnTo>
                    <a:pt x="13444" y="7728"/>
                  </a:lnTo>
                  <a:lnTo>
                    <a:pt x="13841" y="7728"/>
                  </a:lnTo>
                  <a:close/>
                  <a:moveTo>
                    <a:pt x="13433" y="8474"/>
                  </a:moveTo>
                  <a:lnTo>
                    <a:pt x="13035" y="8474"/>
                  </a:lnTo>
                  <a:lnTo>
                    <a:pt x="13035" y="7728"/>
                  </a:lnTo>
                  <a:lnTo>
                    <a:pt x="13433" y="7728"/>
                  </a:lnTo>
                  <a:close/>
                  <a:moveTo>
                    <a:pt x="13024" y="8474"/>
                  </a:moveTo>
                  <a:lnTo>
                    <a:pt x="12630" y="8474"/>
                  </a:lnTo>
                  <a:lnTo>
                    <a:pt x="12630" y="7728"/>
                  </a:lnTo>
                  <a:lnTo>
                    <a:pt x="13024" y="7728"/>
                  </a:lnTo>
                  <a:close/>
                  <a:moveTo>
                    <a:pt x="12618" y="8474"/>
                  </a:moveTo>
                  <a:lnTo>
                    <a:pt x="12221" y="8474"/>
                  </a:lnTo>
                  <a:lnTo>
                    <a:pt x="12221" y="7728"/>
                  </a:lnTo>
                  <a:lnTo>
                    <a:pt x="12618" y="7728"/>
                  </a:lnTo>
                  <a:close/>
                  <a:moveTo>
                    <a:pt x="12210" y="8474"/>
                  </a:moveTo>
                  <a:lnTo>
                    <a:pt x="11813" y="8474"/>
                  </a:lnTo>
                  <a:lnTo>
                    <a:pt x="11813" y="7728"/>
                  </a:lnTo>
                  <a:lnTo>
                    <a:pt x="12210" y="7728"/>
                  </a:lnTo>
                  <a:close/>
                  <a:moveTo>
                    <a:pt x="11801" y="8474"/>
                  </a:moveTo>
                  <a:lnTo>
                    <a:pt x="11428" y="8474"/>
                  </a:lnTo>
                  <a:lnTo>
                    <a:pt x="11428" y="7728"/>
                  </a:lnTo>
                  <a:lnTo>
                    <a:pt x="11801" y="7728"/>
                  </a:lnTo>
                  <a:close/>
                  <a:moveTo>
                    <a:pt x="11417" y="8474"/>
                  </a:moveTo>
                  <a:lnTo>
                    <a:pt x="11022" y="8474"/>
                  </a:lnTo>
                  <a:lnTo>
                    <a:pt x="11022" y="7728"/>
                  </a:lnTo>
                  <a:lnTo>
                    <a:pt x="11416" y="7728"/>
                  </a:lnTo>
                  <a:close/>
                  <a:moveTo>
                    <a:pt x="11011" y="8474"/>
                  </a:moveTo>
                  <a:lnTo>
                    <a:pt x="10614" y="8474"/>
                  </a:lnTo>
                  <a:lnTo>
                    <a:pt x="10614" y="7728"/>
                  </a:lnTo>
                  <a:lnTo>
                    <a:pt x="11011" y="7728"/>
                  </a:lnTo>
                  <a:close/>
                  <a:moveTo>
                    <a:pt x="10603" y="8474"/>
                  </a:moveTo>
                  <a:lnTo>
                    <a:pt x="10205" y="8474"/>
                  </a:lnTo>
                  <a:lnTo>
                    <a:pt x="10205" y="7728"/>
                  </a:lnTo>
                  <a:lnTo>
                    <a:pt x="10603" y="7728"/>
                  </a:lnTo>
                  <a:close/>
                  <a:moveTo>
                    <a:pt x="10194" y="8474"/>
                  </a:moveTo>
                  <a:lnTo>
                    <a:pt x="9799" y="8474"/>
                  </a:lnTo>
                  <a:lnTo>
                    <a:pt x="9799" y="7728"/>
                  </a:lnTo>
                  <a:lnTo>
                    <a:pt x="10193" y="7728"/>
                  </a:lnTo>
                  <a:close/>
                  <a:moveTo>
                    <a:pt x="9788" y="8474"/>
                  </a:moveTo>
                  <a:lnTo>
                    <a:pt x="9390" y="8474"/>
                  </a:lnTo>
                  <a:lnTo>
                    <a:pt x="9390" y="7728"/>
                  </a:lnTo>
                  <a:lnTo>
                    <a:pt x="9787" y="7728"/>
                  </a:lnTo>
                  <a:close/>
                  <a:moveTo>
                    <a:pt x="9380" y="8474"/>
                  </a:moveTo>
                  <a:lnTo>
                    <a:pt x="8982" y="8474"/>
                  </a:lnTo>
                  <a:lnTo>
                    <a:pt x="8982" y="7728"/>
                  </a:lnTo>
                  <a:lnTo>
                    <a:pt x="9379" y="7728"/>
                  </a:lnTo>
                  <a:close/>
                  <a:moveTo>
                    <a:pt x="8971" y="8474"/>
                  </a:moveTo>
                  <a:lnTo>
                    <a:pt x="8573" y="8474"/>
                  </a:lnTo>
                  <a:lnTo>
                    <a:pt x="8573" y="7728"/>
                  </a:lnTo>
                  <a:lnTo>
                    <a:pt x="8970" y="7728"/>
                  </a:lnTo>
                  <a:close/>
                  <a:moveTo>
                    <a:pt x="8563" y="8474"/>
                  </a:moveTo>
                  <a:lnTo>
                    <a:pt x="8168" y="8474"/>
                  </a:lnTo>
                  <a:lnTo>
                    <a:pt x="8168" y="7728"/>
                  </a:lnTo>
                  <a:lnTo>
                    <a:pt x="8563" y="7728"/>
                  </a:lnTo>
                  <a:close/>
                  <a:moveTo>
                    <a:pt x="8157" y="8474"/>
                  </a:moveTo>
                  <a:lnTo>
                    <a:pt x="7760" y="8474"/>
                  </a:lnTo>
                  <a:lnTo>
                    <a:pt x="7760" y="7728"/>
                  </a:lnTo>
                  <a:lnTo>
                    <a:pt x="8157" y="7728"/>
                  </a:lnTo>
                  <a:close/>
                  <a:moveTo>
                    <a:pt x="7748" y="8474"/>
                  </a:moveTo>
                  <a:lnTo>
                    <a:pt x="7351" y="8474"/>
                  </a:lnTo>
                  <a:lnTo>
                    <a:pt x="7351" y="7728"/>
                  </a:lnTo>
                  <a:lnTo>
                    <a:pt x="7748" y="7728"/>
                  </a:lnTo>
                  <a:close/>
                  <a:moveTo>
                    <a:pt x="7340" y="8474"/>
                  </a:moveTo>
                  <a:lnTo>
                    <a:pt x="6946" y="8474"/>
                  </a:lnTo>
                  <a:lnTo>
                    <a:pt x="6946" y="7728"/>
                  </a:lnTo>
                  <a:lnTo>
                    <a:pt x="7340" y="7728"/>
                  </a:lnTo>
                  <a:close/>
                  <a:moveTo>
                    <a:pt x="6934" y="8474"/>
                  </a:moveTo>
                  <a:lnTo>
                    <a:pt x="6537" y="8474"/>
                  </a:lnTo>
                  <a:lnTo>
                    <a:pt x="6537" y="7728"/>
                  </a:lnTo>
                  <a:lnTo>
                    <a:pt x="6934" y="7728"/>
                  </a:lnTo>
                  <a:close/>
                  <a:moveTo>
                    <a:pt x="6526" y="8474"/>
                  </a:moveTo>
                  <a:lnTo>
                    <a:pt x="6129" y="8474"/>
                  </a:lnTo>
                  <a:lnTo>
                    <a:pt x="6129" y="7728"/>
                  </a:lnTo>
                  <a:lnTo>
                    <a:pt x="6526" y="7728"/>
                  </a:lnTo>
                  <a:close/>
                  <a:moveTo>
                    <a:pt x="6117" y="8474"/>
                  </a:moveTo>
                  <a:lnTo>
                    <a:pt x="5720" y="8474"/>
                  </a:lnTo>
                  <a:lnTo>
                    <a:pt x="5720" y="7728"/>
                  </a:lnTo>
                  <a:lnTo>
                    <a:pt x="6117" y="7728"/>
                  </a:lnTo>
                  <a:close/>
                  <a:moveTo>
                    <a:pt x="5709" y="8474"/>
                  </a:moveTo>
                  <a:lnTo>
                    <a:pt x="5314" y="8474"/>
                  </a:lnTo>
                  <a:lnTo>
                    <a:pt x="5314" y="7728"/>
                  </a:lnTo>
                  <a:lnTo>
                    <a:pt x="5709" y="7728"/>
                  </a:lnTo>
                  <a:close/>
                  <a:moveTo>
                    <a:pt x="5303" y="8474"/>
                  </a:moveTo>
                  <a:lnTo>
                    <a:pt x="4906" y="8474"/>
                  </a:lnTo>
                  <a:lnTo>
                    <a:pt x="4906" y="7728"/>
                  </a:lnTo>
                  <a:lnTo>
                    <a:pt x="5303" y="7728"/>
                  </a:lnTo>
                  <a:close/>
                  <a:moveTo>
                    <a:pt x="4894" y="8474"/>
                  </a:moveTo>
                  <a:lnTo>
                    <a:pt x="4497" y="8474"/>
                  </a:lnTo>
                  <a:lnTo>
                    <a:pt x="4497" y="7728"/>
                  </a:lnTo>
                  <a:lnTo>
                    <a:pt x="4894" y="7728"/>
                  </a:lnTo>
                  <a:close/>
                  <a:moveTo>
                    <a:pt x="4486" y="8474"/>
                  </a:moveTo>
                  <a:lnTo>
                    <a:pt x="4089" y="8474"/>
                  </a:lnTo>
                  <a:lnTo>
                    <a:pt x="4089" y="7728"/>
                  </a:lnTo>
                  <a:lnTo>
                    <a:pt x="4486" y="7728"/>
                  </a:lnTo>
                  <a:close/>
                  <a:moveTo>
                    <a:pt x="4486" y="8495"/>
                  </a:moveTo>
                  <a:lnTo>
                    <a:pt x="4486" y="9246"/>
                  </a:lnTo>
                  <a:lnTo>
                    <a:pt x="4089" y="9246"/>
                  </a:lnTo>
                  <a:lnTo>
                    <a:pt x="4089" y="8495"/>
                  </a:lnTo>
                  <a:close/>
                  <a:moveTo>
                    <a:pt x="4486" y="9267"/>
                  </a:moveTo>
                  <a:lnTo>
                    <a:pt x="4486" y="10018"/>
                  </a:lnTo>
                  <a:lnTo>
                    <a:pt x="4089" y="10018"/>
                  </a:lnTo>
                  <a:lnTo>
                    <a:pt x="4089" y="9267"/>
                  </a:lnTo>
                  <a:close/>
                  <a:moveTo>
                    <a:pt x="4486" y="10039"/>
                  </a:moveTo>
                  <a:lnTo>
                    <a:pt x="4486" y="10790"/>
                  </a:lnTo>
                  <a:lnTo>
                    <a:pt x="4089" y="10790"/>
                  </a:lnTo>
                  <a:lnTo>
                    <a:pt x="4089" y="10039"/>
                  </a:lnTo>
                  <a:close/>
                  <a:moveTo>
                    <a:pt x="4486" y="10812"/>
                  </a:moveTo>
                  <a:lnTo>
                    <a:pt x="4486" y="11557"/>
                  </a:lnTo>
                  <a:lnTo>
                    <a:pt x="4089" y="11557"/>
                  </a:lnTo>
                  <a:lnTo>
                    <a:pt x="4089" y="10812"/>
                  </a:lnTo>
                  <a:close/>
                  <a:moveTo>
                    <a:pt x="4486" y="11579"/>
                  </a:moveTo>
                  <a:lnTo>
                    <a:pt x="4486" y="12329"/>
                  </a:lnTo>
                  <a:lnTo>
                    <a:pt x="4089" y="12329"/>
                  </a:lnTo>
                  <a:lnTo>
                    <a:pt x="4089" y="11579"/>
                  </a:lnTo>
                  <a:close/>
                  <a:moveTo>
                    <a:pt x="4486" y="12351"/>
                  </a:moveTo>
                  <a:lnTo>
                    <a:pt x="4486" y="13102"/>
                  </a:lnTo>
                  <a:lnTo>
                    <a:pt x="4089" y="13102"/>
                  </a:lnTo>
                  <a:lnTo>
                    <a:pt x="4089" y="12351"/>
                  </a:lnTo>
                  <a:close/>
                  <a:moveTo>
                    <a:pt x="4486" y="13123"/>
                  </a:moveTo>
                  <a:lnTo>
                    <a:pt x="4486" y="13874"/>
                  </a:lnTo>
                  <a:lnTo>
                    <a:pt x="4089" y="13874"/>
                  </a:lnTo>
                  <a:lnTo>
                    <a:pt x="4089" y="13123"/>
                  </a:lnTo>
                  <a:close/>
                  <a:moveTo>
                    <a:pt x="4497" y="13123"/>
                  </a:moveTo>
                  <a:lnTo>
                    <a:pt x="4894" y="13123"/>
                  </a:lnTo>
                  <a:lnTo>
                    <a:pt x="4894" y="13874"/>
                  </a:lnTo>
                  <a:lnTo>
                    <a:pt x="4497" y="13874"/>
                  </a:lnTo>
                  <a:close/>
                  <a:moveTo>
                    <a:pt x="4906" y="13123"/>
                  </a:moveTo>
                  <a:lnTo>
                    <a:pt x="5303" y="13123"/>
                  </a:lnTo>
                  <a:lnTo>
                    <a:pt x="5303" y="13874"/>
                  </a:lnTo>
                  <a:lnTo>
                    <a:pt x="4906" y="13874"/>
                  </a:lnTo>
                  <a:close/>
                  <a:moveTo>
                    <a:pt x="5314" y="13123"/>
                  </a:moveTo>
                  <a:lnTo>
                    <a:pt x="5709" y="13123"/>
                  </a:lnTo>
                  <a:lnTo>
                    <a:pt x="5709" y="13874"/>
                  </a:lnTo>
                  <a:lnTo>
                    <a:pt x="5314" y="13874"/>
                  </a:lnTo>
                  <a:close/>
                  <a:moveTo>
                    <a:pt x="5720" y="13123"/>
                  </a:moveTo>
                  <a:lnTo>
                    <a:pt x="6117" y="13123"/>
                  </a:lnTo>
                  <a:lnTo>
                    <a:pt x="6117" y="13874"/>
                  </a:lnTo>
                  <a:lnTo>
                    <a:pt x="5720" y="13874"/>
                  </a:lnTo>
                  <a:close/>
                  <a:moveTo>
                    <a:pt x="6129" y="13123"/>
                  </a:moveTo>
                  <a:lnTo>
                    <a:pt x="6526" y="13123"/>
                  </a:lnTo>
                  <a:lnTo>
                    <a:pt x="6526" y="13874"/>
                  </a:lnTo>
                  <a:lnTo>
                    <a:pt x="6129" y="13874"/>
                  </a:lnTo>
                  <a:close/>
                  <a:moveTo>
                    <a:pt x="6537" y="13123"/>
                  </a:moveTo>
                  <a:lnTo>
                    <a:pt x="6934" y="13123"/>
                  </a:lnTo>
                  <a:lnTo>
                    <a:pt x="6934" y="13874"/>
                  </a:lnTo>
                  <a:lnTo>
                    <a:pt x="6537" y="13874"/>
                  </a:lnTo>
                  <a:close/>
                  <a:moveTo>
                    <a:pt x="6946" y="13123"/>
                  </a:moveTo>
                  <a:lnTo>
                    <a:pt x="7340" y="13123"/>
                  </a:lnTo>
                  <a:lnTo>
                    <a:pt x="7340" y="13874"/>
                  </a:lnTo>
                  <a:lnTo>
                    <a:pt x="6946" y="13874"/>
                  </a:lnTo>
                  <a:close/>
                  <a:moveTo>
                    <a:pt x="7351" y="13123"/>
                  </a:moveTo>
                  <a:lnTo>
                    <a:pt x="7748" y="13123"/>
                  </a:lnTo>
                  <a:lnTo>
                    <a:pt x="7748" y="13874"/>
                  </a:lnTo>
                  <a:lnTo>
                    <a:pt x="7351" y="13874"/>
                  </a:lnTo>
                  <a:close/>
                  <a:moveTo>
                    <a:pt x="7760" y="13123"/>
                  </a:moveTo>
                  <a:lnTo>
                    <a:pt x="8157" y="13123"/>
                  </a:lnTo>
                  <a:lnTo>
                    <a:pt x="8157" y="13874"/>
                  </a:lnTo>
                  <a:lnTo>
                    <a:pt x="7760" y="13874"/>
                  </a:lnTo>
                  <a:close/>
                  <a:moveTo>
                    <a:pt x="8168" y="13123"/>
                  </a:moveTo>
                  <a:lnTo>
                    <a:pt x="8563" y="13123"/>
                  </a:lnTo>
                  <a:lnTo>
                    <a:pt x="8563" y="13874"/>
                  </a:lnTo>
                  <a:lnTo>
                    <a:pt x="8168" y="13874"/>
                  </a:lnTo>
                  <a:close/>
                  <a:moveTo>
                    <a:pt x="8574" y="13123"/>
                  </a:moveTo>
                  <a:lnTo>
                    <a:pt x="8971" y="13123"/>
                  </a:lnTo>
                  <a:lnTo>
                    <a:pt x="8971" y="13874"/>
                  </a:lnTo>
                  <a:lnTo>
                    <a:pt x="8573" y="13874"/>
                  </a:lnTo>
                  <a:close/>
                  <a:moveTo>
                    <a:pt x="8983" y="13123"/>
                  </a:moveTo>
                  <a:lnTo>
                    <a:pt x="9380" y="13123"/>
                  </a:lnTo>
                  <a:lnTo>
                    <a:pt x="9380" y="13874"/>
                  </a:lnTo>
                  <a:lnTo>
                    <a:pt x="8982" y="13874"/>
                  </a:lnTo>
                  <a:close/>
                  <a:moveTo>
                    <a:pt x="9391" y="13123"/>
                  </a:moveTo>
                  <a:lnTo>
                    <a:pt x="9788" y="13123"/>
                  </a:lnTo>
                  <a:lnTo>
                    <a:pt x="9788" y="13874"/>
                  </a:lnTo>
                  <a:lnTo>
                    <a:pt x="9390" y="13874"/>
                  </a:lnTo>
                  <a:close/>
                  <a:moveTo>
                    <a:pt x="9800" y="13123"/>
                  </a:moveTo>
                  <a:lnTo>
                    <a:pt x="10194" y="13123"/>
                  </a:lnTo>
                  <a:lnTo>
                    <a:pt x="10194" y="13874"/>
                  </a:lnTo>
                  <a:lnTo>
                    <a:pt x="9799" y="13874"/>
                  </a:lnTo>
                  <a:close/>
                  <a:moveTo>
                    <a:pt x="10205" y="13123"/>
                  </a:moveTo>
                  <a:lnTo>
                    <a:pt x="10603" y="13123"/>
                  </a:lnTo>
                  <a:lnTo>
                    <a:pt x="10603" y="13874"/>
                  </a:lnTo>
                  <a:lnTo>
                    <a:pt x="10205" y="13874"/>
                  </a:lnTo>
                  <a:close/>
                  <a:moveTo>
                    <a:pt x="10614" y="13123"/>
                  </a:moveTo>
                  <a:lnTo>
                    <a:pt x="11011" y="13123"/>
                  </a:lnTo>
                  <a:lnTo>
                    <a:pt x="11011" y="13874"/>
                  </a:lnTo>
                  <a:lnTo>
                    <a:pt x="10614" y="13874"/>
                  </a:lnTo>
                  <a:close/>
                  <a:moveTo>
                    <a:pt x="11022" y="13123"/>
                  </a:moveTo>
                  <a:lnTo>
                    <a:pt x="11417" y="13123"/>
                  </a:lnTo>
                  <a:lnTo>
                    <a:pt x="11417" y="13874"/>
                  </a:lnTo>
                  <a:lnTo>
                    <a:pt x="11022" y="13874"/>
                  </a:lnTo>
                  <a:close/>
                  <a:moveTo>
                    <a:pt x="11428" y="13123"/>
                  </a:moveTo>
                  <a:lnTo>
                    <a:pt x="11801" y="13123"/>
                  </a:lnTo>
                  <a:lnTo>
                    <a:pt x="11801" y="13874"/>
                  </a:lnTo>
                  <a:lnTo>
                    <a:pt x="11428" y="13874"/>
                  </a:lnTo>
                  <a:close/>
                  <a:moveTo>
                    <a:pt x="11813" y="13123"/>
                  </a:moveTo>
                  <a:lnTo>
                    <a:pt x="12210" y="13123"/>
                  </a:lnTo>
                  <a:lnTo>
                    <a:pt x="12210" y="13874"/>
                  </a:lnTo>
                  <a:lnTo>
                    <a:pt x="11813" y="13874"/>
                  </a:lnTo>
                  <a:close/>
                  <a:moveTo>
                    <a:pt x="12221" y="13123"/>
                  </a:moveTo>
                  <a:lnTo>
                    <a:pt x="12618" y="13123"/>
                  </a:lnTo>
                  <a:lnTo>
                    <a:pt x="12618" y="13874"/>
                  </a:lnTo>
                  <a:lnTo>
                    <a:pt x="12221" y="13874"/>
                  </a:lnTo>
                  <a:close/>
                  <a:moveTo>
                    <a:pt x="12630" y="13123"/>
                  </a:moveTo>
                  <a:lnTo>
                    <a:pt x="13024" y="13123"/>
                  </a:lnTo>
                  <a:lnTo>
                    <a:pt x="13024" y="13874"/>
                  </a:lnTo>
                  <a:lnTo>
                    <a:pt x="12630" y="13874"/>
                  </a:lnTo>
                  <a:close/>
                  <a:moveTo>
                    <a:pt x="13035" y="13123"/>
                  </a:moveTo>
                  <a:lnTo>
                    <a:pt x="13433" y="13123"/>
                  </a:lnTo>
                  <a:lnTo>
                    <a:pt x="13433" y="13874"/>
                  </a:lnTo>
                  <a:lnTo>
                    <a:pt x="13035" y="13874"/>
                  </a:lnTo>
                  <a:close/>
                  <a:moveTo>
                    <a:pt x="13444" y="13123"/>
                  </a:moveTo>
                  <a:lnTo>
                    <a:pt x="13841" y="13123"/>
                  </a:lnTo>
                  <a:lnTo>
                    <a:pt x="13841" y="13874"/>
                  </a:lnTo>
                  <a:lnTo>
                    <a:pt x="13444" y="13874"/>
                  </a:lnTo>
                  <a:close/>
                  <a:moveTo>
                    <a:pt x="13852" y="13123"/>
                  </a:moveTo>
                  <a:lnTo>
                    <a:pt x="14250" y="13123"/>
                  </a:lnTo>
                  <a:lnTo>
                    <a:pt x="14250" y="13874"/>
                  </a:lnTo>
                  <a:lnTo>
                    <a:pt x="13852" y="13874"/>
                  </a:lnTo>
                  <a:close/>
                  <a:moveTo>
                    <a:pt x="14261" y="13123"/>
                  </a:moveTo>
                  <a:lnTo>
                    <a:pt x="14655" y="13123"/>
                  </a:lnTo>
                  <a:lnTo>
                    <a:pt x="14655" y="13874"/>
                  </a:lnTo>
                  <a:lnTo>
                    <a:pt x="14261" y="13874"/>
                  </a:lnTo>
                  <a:close/>
                  <a:moveTo>
                    <a:pt x="14667" y="13123"/>
                  </a:moveTo>
                  <a:lnTo>
                    <a:pt x="15064" y="13123"/>
                  </a:lnTo>
                  <a:lnTo>
                    <a:pt x="15064" y="13874"/>
                  </a:lnTo>
                  <a:lnTo>
                    <a:pt x="14667" y="13874"/>
                  </a:lnTo>
                  <a:close/>
                  <a:moveTo>
                    <a:pt x="15075" y="13123"/>
                  </a:moveTo>
                  <a:lnTo>
                    <a:pt x="15472" y="13123"/>
                  </a:lnTo>
                  <a:lnTo>
                    <a:pt x="15472" y="13874"/>
                  </a:lnTo>
                  <a:lnTo>
                    <a:pt x="15075" y="13874"/>
                  </a:lnTo>
                  <a:close/>
                  <a:moveTo>
                    <a:pt x="15484" y="13123"/>
                  </a:moveTo>
                  <a:lnTo>
                    <a:pt x="15878" y="13123"/>
                  </a:lnTo>
                  <a:lnTo>
                    <a:pt x="15878" y="13874"/>
                  </a:lnTo>
                  <a:lnTo>
                    <a:pt x="15484" y="13874"/>
                  </a:lnTo>
                  <a:close/>
                  <a:moveTo>
                    <a:pt x="15890" y="13123"/>
                  </a:moveTo>
                  <a:lnTo>
                    <a:pt x="16287" y="13123"/>
                  </a:lnTo>
                  <a:lnTo>
                    <a:pt x="16287" y="13874"/>
                  </a:lnTo>
                  <a:lnTo>
                    <a:pt x="15890" y="13874"/>
                  </a:lnTo>
                  <a:close/>
                  <a:moveTo>
                    <a:pt x="16298" y="13123"/>
                  </a:moveTo>
                  <a:lnTo>
                    <a:pt x="16695" y="13123"/>
                  </a:lnTo>
                  <a:lnTo>
                    <a:pt x="16695" y="13874"/>
                  </a:lnTo>
                  <a:lnTo>
                    <a:pt x="16298" y="13874"/>
                  </a:lnTo>
                  <a:close/>
                  <a:moveTo>
                    <a:pt x="16707" y="13123"/>
                  </a:moveTo>
                  <a:lnTo>
                    <a:pt x="17104" y="13123"/>
                  </a:lnTo>
                  <a:lnTo>
                    <a:pt x="17104" y="13874"/>
                  </a:lnTo>
                  <a:lnTo>
                    <a:pt x="16707" y="13874"/>
                  </a:lnTo>
                  <a:close/>
                  <a:moveTo>
                    <a:pt x="17115" y="13123"/>
                  </a:moveTo>
                  <a:lnTo>
                    <a:pt x="17509" y="13123"/>
                  </a:lnTo>
                  <a:lnTo>
                    <a:pt x="17509" y="13874"/>
                  </a:lnTo>
                  <a:lnTo>
                    <a:pt x="17115" y="13874"/>
                  </a:lnTo>
                  <a:close/>
                  <a:moveTo>
                    <a:pt x="17115" y="13102"/>
                  </a:moveTo>
                  <a:lnTo>
                    <a:pt x="17115" y="12351"/>
                  </a:lnTo>
                  <a:lnTo>
                    <a:pt x="17509" y="12351"/>
                  </a:lnTo>
                  <a:lnTo>
                    <a:pt x="17509" y="13102"/>
                  </a:lnTo>
                  <a:close/>
                  <a:moveTo>
                    <a:pt x="17115" y="12329"/>
                  </a:moveTo>
                  <a:lnTo>
                    <a:pt x="17115" y="11579"/>
                  </a:lnTo>
                  <a:lnTo>
                    <a:pt x="17509" y="11579"/>
                  </a:lnTo>
                  <a:lnTo>
                    <a:pt x="17509" y="12329"/>
                  </a:lnTo>
                  <a:close/>
                  <a:moveTo>
                    <a:pt x="17115" y="11557"/>
                  </a:moveTo>
                  <a:lnTo>
                    <a:pt x="17115" y="10812"/>
                  </a:lnTo>
                  <a:lnTo>
                    <a:pt x="17509" y="10812"/>
                  </a:lnTo>
                  <a:lnTo>
                    <a:pt x="17509" y="11557"/>
                  </a:lnTo>
                  <a:close/>
                  <a:moveTo>
                    <a:pt x="17115" y="10790"/>
                  </a:moveTo>
                  <a:lnTo>
                    <a:pt x="17115" y="10039"/>
                  </a:lnTo>
                  <a:lnTo>
                    <a:pt x="17509" y="10039"/>
                  </a:lnTo>
                  <a:lnTo>
                    <a:pt x="17509" y="10790"/>
                  </a:lnTo>
                  <a:close/>
                  <a:moveTo>
                    <a:pt x="17115" y="10018"/>
                  </a:moveTo>
                  <a:lnTo>
                    <a:pt x="17115" y="9267"/>
                  </a:lnTo>
                  <a:lnTo>
                    <a:pt x="17509" y="9267"/>
                  </a:lnTo>
                  <a:lnTo>
                    <a:pt x="17509" y="10018"/>
                  </a:lnTo>
                  <a:close/>
                  <a:moveTo>
                    <a:pt x="17115" y="9246"/>
                  </a:moveTo>
                  <a:lnTo>
                    <a:pt x="17115" y="8495"/>
                  </a:lnTo>
                  <a:lnTo>
                    <a:pt x="17509" y="8495"/>
                  </a:lnTo>
                  <a:lnTo>
                    <a:pt x="17509" y="9246"/>
                  </a:lnTo>
                  <a:close/>
                  <a:moveTo>
                    <a:pt x="17115" y="8474"/>
                  </a:moveTo>
                  <a:lnTo>
                    <a:pt x="17115" y="7728"/>
                  </a:lnTo>
                  <a:lnTo>
                    <a:pt x="17509" y="7728"/>
                  </a:lnTo>
                  <a:lnTo>
                    <a:pt x="17509" y="8474"/>
                  </a:lnTo>
                  <a:close/>
                  <a:moveTo>
                    <a:pt x="17115" y="7707"/>
                  </a:moveTo>
                  <a:lnTo>
                    <a:pt x="17115" y="6956"/>
                  </a:lnTo>
                  <a:lnTo>
                    <a:pt x="17509" y="6956"/>
                  </a:lnTo>
                  <a:lnTo>
                    <a:pt x="17509" y="7707"/>
                  </a:lnTo>
                  <a:close/>
                  <a:moveTo>
                    <a:pt x="17104" y="7707"/>
                  </a:moveTo>
                  <a:lnTo>
                    <a:pt x="16707" y="7707"/>
                  </a:lnTo>
                  <a:lnTo>
                    <a:pt x="16707" y="6956"/>
                  </a:lnTo>
                  <a:lnTo>
                    <a:pt x="17104" y="6956"/>
                  </a:lnTo>
                  <a:close/>
                  <a:moveTo>
                    <a:pt x="16695" y="7707"/>
                  </a:moveTo>
                  <a:lnTo>
                    <a:pt x="16298" y="7707"/>
                  </a:lnTo>
                  <a:lnTo>
                    <a:pt x="16298" y="6956"/>
                  </a:lnTo>
                  <a:lnTo>
                    <a:pt x="16695" y="6956"/>
                  </a:lnTo>
                  <a:close/>
                  <a:moveTo>
                    <a:pt x="16287" y="7707"/>
                  </a:moveTo>
                  <a:lnTo>
                    <a:pt x="15890" y="7707"/>
                  </a:lnTo>
                  <a:lnTo>
                    <a:pt x="15890" y="6956"/>
                  </a:lnTo>
                  <a:lnTo>
                    <a:pt x="16287" y="6956"/>
                  </a:lnTo>
                  <a:close/>
                  <a:moveTo>
                    <a:pt x="15878" y="7707"/>
                  </a:moveTo>
                  <a:lnTo>
                    <a:pt x="15484" y="7707"/>
                  </a:lnTo>
                  <a:lnTo>
                    <a:pt x="15484" y="6956"/>
                  </a:lnTo>
                  <a:lnTo>
                    <a:pt x="15878" y="6956"/>
                  </a:lnTo>
                  <a:close/>
                  <a:moveTo>
                    <a:pt x="15472" y="7707"/>
                  </a:moveTo>
                  <a:lnTo>
                    <a:pt x="15075" y="7707"/>
                  </a:lnTo>
                  <a:lnTo>
                    <a:pt x="15075" y="6956"/>
                  </a:lnTo>
                  <a:lnTo>
                    <a:pt x="15472" y="6956"/>
                  </a:lnTo>
                  <a:close/>
                  <a:moveTo>
                    <a:pt x="15064" y="7707"/>
                  </a:moveTo>
                  <a:lnTo>
                    <a:pt x="14667" y="7707"/>
                  </a:lnTo>
                  <a:lnTo>
                    <a:pt x="14667" y="6956"/>
                  </a:lnTo>
                  <a:lnTo>
                    <a:pt x="15064" y="6956"/>
                  </a:lnTo>
                  <a:close/>
                  <a:moveTo>
                    <a:pt x="14655" y="7707"/>
                  </a:moveTo>
                  <a:lnTo>
                    <a:pt x="14261" y="7707"/>
                  </a:lnTo>
                  <a:lnTo>
                    <a:pt x="14261" y="6956"/>
                  </a:lnTo>
                  <a:lnTo>
                    <a:pt x="14655" y="6956"/>
                  </a:lnTo>
                  <a:close/>
                  <a:moveTo>
                    <a:pt x="14250" y="7707"/>
                  </a:moveTo>
                  <a:lnTo>
                    <a:pt x="13852" y="7707"/>
                  </a:lnTo>
                  <a:lnTo>
                    <a:pt x="13852" y="6956"/>
                  </a:lnTo>
                  <a:lnTo>
                    <a:pt x="14250" y="6956"/>
                  </a:lnTo>
                  <a:close/>
                  <a:moveTo>
                    <a:pt x="13841" y="7707"/>
                  </a:moveTo>
                  <a:lnTo>
                    <a:pt x="13444" y="7707"/>
                  </a:lnTo>
                  <a:lnTo>
                    <a:pt x="13444" y="6956"/>
                  </a:lnTo>
                  <a:lnTo>
                    <a:pt x="13841" y="6956"/>
                  </a:lnTo>
                  <a:close/>
                  <a:moveTo>
                    <a:pt x="13433" y="7707"/>
                  </a:moveTo>
                  <a:lnTo>
                    <a:pt x="13035" y="7707"/>
                  </a:lnTo>
                  <a:lnTo>
                    <a:pt x="13035" y="6956"/>
                  </a:lnTo>
                  <a:lnTo>
                    <a:pt x="13433" y="6956"/>
                  </a:lnTo>
                  <a:close/>
                  <a:moveTo>
                    <a:pt x="13024" y="7707"/>
                  </a:moveTo>
                  <a:lnTo>
                    <a:pt x="12630" y="7707"/>
                  </a:lnTo>
                  <a:lnTo>
                    <a:pt x="12630" y="6956"/>
                  </a:lnTo>
                  <a:lnTo>
                    <a:pt x="13024" y="6956"/>
                  </a:lnTo>
                  <a:close/>
                  <a:moveTo>
                    <a:pt x="12618" y="7707"/>
                  </a:moveTo>
                  <a:lnTo>
                    <a:pt x="12221" y="7707"/>
                  </a:lnTo>
                  <a:lnTo>
                    <a:pt x="12221" y="6956"/>
                  </a:lnTo>
                  <a:lnTo>
                    <a:pt x="12618" y="6956"/>
                  </a:lnTo>
                  <a:close/>
                  <a:moveTo>
                    <a:pt x="12210" y="7707"/>
                  </a:moveTo>
                  <a:lnTo>
                    <a:pt x="11813" y="7707"/>
                  </a:lnTo>
                  <a:lnTo>
                    <a:pt x="11813" y="6956"/>
                  </a:lnTo>
                  <a:lnTo>
                    <a:pt x="12210" y="6956"/>
                  </a:lnTo>
                  <a:close/>
                  <a:moveTo>
                    <a:pt x="11801" y="7707"/>
                  </a:moveTo>
                  <a:lnTo>
                    <a:pt x="11428" y="7707"/>
                  </a:lnTo>
                  <a:lnTo>
                    <a:pt x="11428" y="6956"/>
                  </a:lnTo>
                  <a:lnTo>
                    <a:pt x="11801" y="6956"/>
                  </a:lnTo>
                  <a:close/>
                  <a:moveTo>
                    <a:pt x="11417" y="7707"/>
                  </a:moveTo>
                  <a:lnTo>
                    <a:pt x="11022" y="7707"/>
                  </a:lnTo>
                  <a:lnTo>
                    <a:pt x="11022" y="6956"/>
                  </a:lnTo>
                  <a:lnTo>
                    <a:pt x="11416" y="6956"/>
                  </a:lnTo>
                  <a:close/>
                  <a:moveTo>
                    <a:pt x="11011" y="7707"/>
                  </a:moveTo>
                  <a:lnTo>
                    <a:pt x="10614" y="7707"/>
                  </a:lnTo>
                  <a:lnTo>
                    <a:pt x="10614" y="6956"/>
                  </a:lnTo>
                  <a:lnTo>
                    <a:pt x="11011" y="6956"/>
                  </a:lnTo>
                  <a:close/>
                  <a:moveTo>
                    <a:pt x="10603" y="7707"/>
                  </a:moveTo>
                  <a:lnTo>
                    <a:pt x="10205" y="7707"/>
                  </a:lnTo>
                  <a:lnTo>
                    <a:pt x="10205" y="6956"/>
                  </a:lnTo>
                  <a:lnTo>
                    <a:pt x="10603" y="6956"/>
                  </a:lnTo>
                  <a:close/>
                  <a:moveTo>
                    <a:pt x="10194" y="7707"/>
                  </a:moveTo>
                  <a:lnTo>
                    <a:pt x="9799" y="7707"/>
                  </a:lnTo>
                  <a:lnTo>
                    <a:pt x="9799" y="6956"/>
                  </a:lnTo>
                  <a:lnTo>
                    <a:pt x="10193" y="6956"/>
                  </a:lnTo>
                  <a:close/>
                  <a:moveTo>
                    <a:pt x="9788" y="7707"/>
                  </a:moveTo>
                  <a:lnTo>
                    <a:pt x="9390" y="7707"/>
                  </a:lnTo>
                  <a:lnTo>
                    <a:pt x="9390" y="6956"/>
                  </a:lnTo>
                  <a:lnTo>
                    <a:pt x="9787" y="6956"/>
                  </a:lnTo>
                  <a:close/>
                  <a:moveTo>
                    <a:pt x="9380" y="7707"/>
                  </a:moveTo>
                  <a:lnTo>
                    <a:pt x="8982" y="7707"/>
                  </a:lnTo>
                  <a:lnTo>
                    <a:pt x="8982" y="6956"/>
                  </a:lnTo>
                  <a:lnTo>
                    <a:pt x="9379" y="6956"/>
                  </a:lnTo>
                  <a:close/>
                  <a:moveTo>
                    <a:pt x="8971" y="7707"/>
                  </a:moveTo>
                  <a:lnTo>
                    <a:pt x="8573" y="7707"/>
                  </a:lnTo>
                  <a:lnTo>
                    <a:pt x="8573" y="6956"/>
                  </a:lnTo>
                  <a:lnTo>
                    <a:pt x="8970" y="6956"/>
                  </a:lnTo>
                  <a:close/>
                  <a:moveTo>
                    <a:pt x="8563" y="7707"/>
                  </a:moveTo>
                  <a:lnTo>
                    <a:pt x="8168" y="7707"/>
                  </a:lnTo>
                  <a:lnTo>
                    <a:pt x="8168" y="6956"/>
                  </a:lnTo>
                  <a:lnTo>
                    <a:pt x="8563" y="6956"/>
                  </a:lnTo>
                  <a:close/>
                  <a:moveTo>
                    <a:pt x="8157" y="7707"/>
                  </a:moveTo>
                  <a:lnTo>
                    <a:pt x="7760" y="7707"/>
                  </a:lnTo>
                  <a:lnTo>
                    <a:pt x="7760" y="6956"/>
                  </a:lnTo>
                  <a:lnTo>
                    <a:pt x="8157" y="6956"/>
                  </a:lnTo>
                  <a:close/>
                  <a:moveTo>
                    <a:pt x="7748" y="7707"/>
                  </a:moveTo>
                  <a:lnTo>
                    <a:pt x="7351" y="7707"/>
                  </a:lnTo>
                  <a:lnTo>
                    <a:pt x="7351" y="6956"/>
                  </a:lnTo>
                  <a:lnTo>
                    <a:pt x="7748" y="6956"/>
                  </a:lnTo>
                  <a:close/>
                  <a:moveTo>
                    <a:pt x="7340" y="7707"/>
                  </a:moveTo>
                  <a:lnTo>
                    <a:pt x="6946" y="7707"/>
                  </a:lnTo>
                  <a:lnTo>
                    <a:pt x="6946" y="6956"/>
                  </a:lnTo>
                  <a:lnTo>
                    <a:pt x="7340" y="6956"/>
                  </a:lnTo>
                  <a:close/>
                  <a:moveTo>
                    <a:pt x="6934" y="7707"/>
                  </a:moveTo>
                  <a:lnTo>
                    <a:pt x="6537" y="7707"/>
                  </a:lnTo>
                  <a:lnTo>
                    <a:pt x="6537" y="6956"/>
                  </a:lnTo>
                  <a:lnTo>
                    <a:pt x="6934" y="6956"/>
                  </a:lnTo>
                  <a:close/>
                  <a:moveTo>
                    <a:pt x="6526" y="7707"/>
                  </a:moveTo>
                  <a:lnTo>
                    <a:pt x="6129" y="7707"/>
                  </a:lnTo>
                  <a:lnTo>
                    <a:pt x="6129" y="6956"/>
                  </a:lnTo>
                  <a:lnTo>
                    <a:pt x="6526" y="6956"/>
                  </a:lnTo>
                  <a:close/>
                  <a:moveTo>
                    <a:pt x="6117" y="7707"/>
                  </a:moveTo>
                  <a:lnTo>
                    <a:pt x="5720" y="7707"/>
                  </a:lnTo>
                  <a:lnTo>
                    <a:pt x="5720" y="6956"/>
                  </a:lnTo>
                  <a:lnTo>
                    <a:pt x="6117" y="6956"/>
                  </a:lnTo>
                  <a:close/>
                  <a:moveTo>
                    <a:pt x="5709" y="7707"/>
                  </a:moveTo>
                  <a:lnTo>
                    <a:pt x="5314" y="7707"/>
                  </a:lnTo>
                  <a:lnTo>
                    <a:pt x="5314" y="6956"/>
                  </a:lnTo>
                  <a:lnTo>
                    <a:pt x="5709" y="6956"/>
                  </a:lnTo>
                  <a:close/>
                  <a:moveTo>
                    <a:pt x="5303" y="7707"/>
                  </a:moveTo>
                  <a:lnTo>
                    <a:pt x="4906" y="7707"/>
                  </a:lnTo>
                  <a:lnTo>
                    <a:pt x="4906" y="6956"/>
                  </a:lnTo>
                  <a:lnTo>
                    <a:pt x="5303" y="6956"/>
                  </a:lnTo>
                  <a:close/>
                  <a:moveTo>
                    <a:pt x="4894" y="7707"/>
                  </a:moveTo>
                  <a:lnTo>
                    <a:pt x="4497" y="7707"/>
                  </a:lnTo>
                  <a:lnTo>
                    <a:pt x="4497" y="6956"/>
                  </a:lnTo>
                  <a:lnTo>
                    <a:pt x="4894" y="6956"/>
                  </a:lnTo>
                  <a:close/>
                  <a:moveTo>
                    <a:pt x="4486" y="7707"/>
                  </a:moveTo>
                  <a:lnTo>
                    <a:pt x="4089" y="7707"/>
                  </a:lnTo>
                  <a:lnTo>
                    <a:pt x="4089" y="6956"/>
                  </a:lnTo>
                  <a:lnTo>
                    <a:pt x="4486" y="6956"/>
                  </a:lnTo>
                  <a:close/>
                  <a:moveTo>
                    <a:pt x="4077" y="7707"/>
                  </a:moveTo>
                  <a:lnTo>
                    <a:pt x="3682" y="7707"/>
                  </a:lnTo>
                  <a:lnTo>
                    <a:pt x="3682" y="6956"/>
                  </a:lnTo>
                  <a:lnTo>
                    <a:pt x="4077" y="6956"/>
                  </a:lnTo>
                  <a:close/>
                  <a:moveTo>
                    <a:pt x="4077" y="7728"/>
                  </a:moveTo>
                  <a:lnTo>
                    <a:pt x="4077" y="8474"/>
                  </a:lnTo>
                  <a:lnTo>
                    <a:pt x="3682" y="8474"/>
                  </a:lnTo>
                  <a:lnTo>
                    <a:pt x="3682" y="7728"/>
                  </a:lnTo>
                  <a:close/>
                  <a:moveTo>
                    <a:pt x="4077" y="8495"/>
                  </a:moveTo>
                  <a:lnTo>
                    <a:pt x="4077" y="9246"/>
                  </a:lnTo>
                  <a:lnTo>
                    <a:pt x="3682" y="9246"/>
                  </a:lnTo>
                  <a:lnTo>
                    <a:pt x="3682" y="8495"/>
                  </a:lnTo>
                  <a:close/>
                  <a:moveTo>
                    <a:pt x="4077" y="9267"/>
                  </a:moveTo>
                  <a:lnTo>
                    <a:pt x="4077" y="10018"/>
                  </a:lnTo>
                  <a:lnTo>
                    <a:pt x="3682" y="10018"/>
                  </a:lnTo>
                  <a:lnTo>
                    <a:pt x="3682" y="9267"/>
                  </a:lnTo>
                  <a:close/>
                  <a:moveTo>
                    <a:pt x="4077" y="10039"/>
                  </a:moveTo>
                  <a:lnTo>
                    <a:pt x="4077" y="10790"/>
                  </a:lnTo>
                  <a:lnTo>
                    <a:pt x="3682" y="10790"/>
                  </a:lnTo>
                  <a:lnTo>
                    <a:pt x="3682" y="10039"/>
                  </a:lnTo>
                  <a:close/>
                  <a:moveTo>
                    <a:pt x="4077" y="10812"/>
                  </a:moveTo>
                  <a:lnTo>
                    <a:pt x="4077" y="11557"/>
                  </a:lnTo>
                  <a:lnTo>
                    <a:pt x="3682" y="11557"/>
                  </a:lnTo>
                  <a:lnTo>
                    <a:pt x="3682" y="10812"/>
                  </a:lnTo>
                  <a:close/>
                  <a:moveTo>
                    <a:pt x="4077" y="11579"/>
                  </a:moveTo>
                  <a:lnTo>
                    <a:pt x="4077" y="12329"/>
                  </a:lnTo>
                  <a:lnTo>
                    <a:pt x="3682" y="12329"/>
                  </a:lnTo>
                  <a:lnTo>
                    <a:pt x="3682" y="11579"/>
                  </a:lnTo>
                  <a:close/>
                  <a:moveTo>
                    <a:pt x="4077" y="12351"/>
                  </a:moveTo>
                  <a:lnTo>
                    <a:pt x="4077" y="13102"/>
                  </a:lnTo>
                  <a:lnTo>
                    <a:pt x="3682" y="13102"/>
                  </a:lnTo>
                  <a:lnTo>
                    <a:pt x="3682" y="12351"/>
                  </a:lnTo>
                  <a:close/>
                  <a:moveTo>
                    <a:pt x="4077" y="13123"/>
                  </a:moveTo>
                  <a:lnTo>
                    <a:pt x="4077" y="13874"/>
                  </a:lnTo>
                  <a:lnTo>
                    <a:pt x="3682" y="13874"/>
                  </a:lnTo>
                  <a:lnTo>
                    <a:pt x="3682" y="13123"/>
                  </a:lnTo>
                  <a:close/>
                  <a:moveTo>
                    <a:pt x="4077" y="13895"/>
                  </a:moveTo>
                  <a:lnTo>
                    <a:pt x="4077" y="14640"/>
                  </a:lnTo>
                  <a:lnTo>
                    <a:pt x="3682" y="14640"/>
                  </a:lnTo>
                  <a:lnTo>
                    <a:pt x="3682" y="13894"/>
                  </a:lnTo>
                  <a:close/>
                  <a:moveTo>
                    <a:pt x="4089" y="13895"/>
                  </a:moveTo>
                  <a:lnTo>
                    <a:pt x="4486" y="13895"/>
                  </a:lnTo>
                  <a:lnTo>
                    <a:pt x="4486" y="14640"/>
                  </a:lnTo>
                  <a:lnTo>
                    <a:pt x="4089" y="14640"/>
                  </a:lnTo>
                  <a:close/>
                  <a:moveTo>
                    <a:pt x="4497" y="13895"/>
                  </a:moveTo>
                  <a:lnTo>
                    <a:pt x="4894" y="13895"/>
                  </a:lnTo>
                  <a:lnTo>
                    <a:pt x="4894" y="14640"/>
                  </a:lnTo>
                  <a:lnTo>
                    <a:pt x="4497" y="14640"/>
                  </a:lnTo>
                  <a:close/>
                  <a:moveTo>
                    <a:pt x="4906" y="13895"/>
                  </a:moveTo>
                  <a:lnTo>
                    <a:pt x="5303" y="13895"/>
                  </a:lnTo>
                  <a:lnTo>
                    <a:pt x="5303" y="14640"/>
                  </a:lnTo>
                  <a:lnTo>
                    <a:pt x="4906" y="14640"/>
                  </a:lnTo>
                  <a:close/>
                  <a:moveTo>
                    <a:pt x="5314" y="13895"/>
                  </a:moveTo>
                  <a:lnTo>
                    <a:pt x="5709" y="13895"/>
                  </a:lnTo>
                  <a:lnTo>
                    <a:pt x="5709" y="14640"/>
                  </a:lnTo>
                  <a:lnTo>
                    <a:pt x="5314" y="14640"/>
                  </a:lnTo>
                  <a:close/>
                  <a:moveTo>
                    <a:pt x="5720" y="13895"/>
                  </a:moveTo>
                  <a:lnTo>
                    <a:pt x="6117" y="13895"/>
                  </a:lnTo>
                  <a:lnTo>
                    <a:pt x="6117" y="14640"/>
                  </a:lnTo>
                  <a:lnTo>
                    <a:pt x="5720" y="14640"/>
                  </a:lnTo>
                  <a:close/>
                  <a:moveTo>
                    <a:pt x="6129" y="13895"/>
                  </a:moveTo>
                  <a:lnTo>
                    <a:pt x="6526" y="13895"/>
                  </a:lnTo>
                  <a:lnTo>
                    <a:pt x="6526" y="14640"/>
                  </a:lnTo>
                  <a:lnTo>
                    <a:pt x="6129" y="14640"/>
                  </a:lnTo>
                  <a:close/>
                  <a:moveTo>
                    <a:pt x="6537" y="13895"/>
                  </a:moveTo>
                  <a:lnTo>
                    <a:pt x="6934" y="13895"/>
                  </a:lnTo>
                  <a:lnTo>
                    <a:pt x="6934" y="14640"/>
                  </a:lnTo>
                  <a:lnTo>
                    <a:pt x="6537" y="14640"/>
                  </a:lnTo>
                  <a:close/>
                  <a:moveTo>
                    <a:pt x="6946" y="13895"/>
                  </a:moveTo>
                  <a:lnTo>
                    <a:pt x="7340" y="13895"/>
                  </a:lnTo>
                  <a:lnTo>
                    <a:pt x="7340" y="14640"/>
                  </a:lnTo>
                  <a:lnTo>
                    <a:pt x="6946" y="14640"/>
                  </a:lnTo>
                  <a:close/>
                  <a:moveTo>
                    <a:pt x="7351" y="13895"/>
                  </a:moveTo>
                  <a:lnTo>
                    <a:pt x="7748" y="13895"/>
                  </a:lnTo>
                  <a:lnTo>
                    <a:pt x="7748" y="14640"/>
                  </a:lnTo>
                  <a:lnTo>
                    <a:pt x="7351" y="14640"/>
                  </a:lnTo>
                  <a:close/>
                  <a:moveTo>
                    <a:pt x="7760" y="13895"/>
                  </a:moveTo>
                  <a:lnTo>
                    <a:pt x="8157" y="13895"/>
                  </a:lnTo>
                  <a:lnTo>
                    <a:pt x="8157" y="14640"/>
                  </a:lnTo>
                  <a:lnTo>
                    <a:pt x="7760" y="14640"/>
                  </a:lnTo>
                  <a:close/>
                  <a:moveTo>
                    <a:pt x="8168" y="13895"/>
                  </a:moveTo>
                  <a:lnTo>
                    <a:pt x="8563" y="13895"/>
                  </a:lnTo>
                  <a:lnTo>
                    <a:pt x="8563" y="14640"/>
                  </a:lnTo>
                  <a:lnTo>
                    <a:pt x="8168" y="14640"/>
                  </a:lnTo>
                  <a:close/>
                  <a:moveTo>
                    <a:pt x="8574" y="13895"/>
                  </a:moveTo>
                  <a:lnTo>
                    <a:pt x="8971" y="13895"/>
                  </a:lnTo>
                  <a:lnTo>
                    <a:pt x="8971" y="14640"/>
                  </a:lnTo>
                  <a:lnTo>
                    <a:pt x="8573" y="14640"/>
                  </a:lnTo>
                  <a:close/>
                  <a:moveTo>
                    <a:pt x="8983" y="13895"/>
                  </a:moveTo>
                  <a:lnTo>
                    <a:pt x="9380" y="13895"/>
                  </a:lnTo>
                  <a:lnTo>
                    <a:pt x="9380" y="14640"/>
                  </a:lnTo>
                  <a:lnTo>
                    <a:pt x="8982" y="14640"/>
                  </a:lnTo>
                  <a:close/>
                  <a:moveTo>
                    <a:pt x="9391" y="13895"/>
                  </a:moveTo>
                  <a:lnTo>
                    <a:pt x="9788" y="13895"/>
                  </a:lnTo>
                  <a:lnTo>
                    <a:pt x="9788" y="14640"/>
                  </a:lnTo>
                  <a:lnTo>
                    <a:pt x="9390" y="14640"/>
                  </a:lnTo>
                  <a:close/>
                  <a:moveTo>
                    <a:pt x="9800" y="13895"/>
                  </a:moveTo>
                  <a:lnTo>
                    <a:pt x="10194" y="13895"/>
                  </a:lnTo>
                  <a:lnTo>
                    <a:pt x="10194" y="14640"/>
                  </a:lnTo>
                  <a:lnTo>
                    <a:pt x="9799" y="14640"/>
                  </a:lnTo>
                  <a:close/>
                  <a:moveTo>
                    <a:pt x="10205" y="13895"/>
                  </a:moveTo>
                  <a:lnTo>
                    <a:pt x="10603" y="13895"/>
                  </a:lnTo>
                  <a:lnTo>
                    <a:pt x="10603" y="14640"/>
                  </a:lnTo>
                  <a:lnTo>
                    <a:pt x="10205" y="14640"/>
                  </a:lnTo>
                  <a:close/>
                  <a:moveTo>
                    <a:pt x="10614" y="13895"/>
                  </a:moveTo>
                  <a:lnTo>
                    <a:pt x="11011" y="13895"/>
                  </a:lnTo>
                  <a:lnTo>
                    <a:pt x="11011" y="14640"/>
                  </a:lnTo>
                  <a:lnTo>
                    <a:pt x="10614" y="14640"/>
                  </a:lnTo>
                  <a:close/>
                  <a:moveTo>
                    <a:pt x="11022" y="13895"/>
                  </a:moveTo>
                  <a:lnTo>
                    <a:pt x="11417" y="13895"/>
                  </a:lnTo>
                  <a:lnTo>
                    <a:pt x="11417" y="14640"/>
                  </a:lnTo>
                  <a:lnTo>
                    <a:pt x="11022" y="14640"/>
                  </a:lnTo>
                  <a:close/>
                  <a:moveTo>
                    <a:pt x="11428" y="13895"/>
                  </a:moveTo>
                  <a:lnTo>
                    <a:pt x="11801" y="13895"/>
                  </a:lnTo>
                  <a:lnTo>
                    <a:pt x="11801" y="14640"/>
                  </a:lnTo>
                  <a:lnTo>
                    <a:pt x="11428" y="14640"/>
                  </a:lnTo>
                  <a:close/>
                  <a:moveTo>
                    <a:pt x="11813" y="13895"/>
                  </a:moveTo>
                  <a:lnTo>
                    <a:pt x="12210" y="13895"/>
                  </a:lnTo>
                  <a:lnTo>
                    <a:pt x="12210" y="14640"/>
                  </a:lnTo>
                  <a:lnTo>
                    <a:pt x="11813" y="14640"/>
                  </a:lnTo>
                  <a:close/>
                  <a:moveTo>
                    <a:pt x="12221" y="13895"/>
                  </a:moveTo>
                  <a:lnTo>
                    <a:pt x="12618" y="13895"/>
                  </a:lnTo>
                  <a:lnTo>
                    <a:pt x="12618" y="14640"/>
                  </a:lnTo>
                  <a:lnTo>
                    <a:pt x="12221" y="14640"/>
                  </a:lnTo>
                  <a:close/>
                  <a:moveTo>
                    <a:pt x="12630" y="13895"/>
                  </a:moveTo>
                  <a:lnTo>
                    <a:pt x="13024" y="13895"/>
                  </a:lnTo>
                  <a:lnTo>
                    <a:pt x="13024" y="14640"/>
                  </a:lnTo>
                  <a:lnTo>
                    <a:pt x="12630" y="14640"/>
                  </a:lnTo>
                  <a:close/>
                  <a:moveTo>
                    <a:pt x="13035" y="13895"/>
                  </a:moveTo>
                  <a:lnTo>
                    <a:pt x="13433" y="13895"/>
                  </a:lnTo>
                  <a:lnTo>
                    <a:pt x="13433" y="14640"/>
                  </a:lnTo>
                  <a:lnTo>
                    <a:pt x="13035" y="14640"/>
                  </a:lnTo>
                  <a:close/>
                  <a:moveTo>
                    <a:pt x="13444" y="13895"/>
                  </a:moveTo>
                  <a:lnTo>
                    <a:pt x="13841" y="13895"/>
                  </a:lnTo>
                  <a:lnTo>
                    <a:pt x="13841" y="14640"/>
                  </a:lnTo>
                  <a:lnTo>
                    <a:pt x="13444" y="14640"/>
                  </a:lnTo>
                  <a:close/>
                  <a:moveTo>
                    <a:pt x="13852" y="13895"/>
                  </a:moveTo>
                  <a:lnTo>
                    <a:pt x="14250" y="13895"/>
                  </a:lnTo>
                  <a:lnTo>
                    <a:pt x="14250" y="14640"/>
                  </a:lnTo>
                  <a:lnTo>
                    <a:pt x="13852" y="14640"/>
                  </a:lnTo>
                  <a:close/>
                  <a:moveTo>
                    <a:pt x="14261" y="13895"/>
                  </a:moveTo>
                  <a:lnTo>
                    <a:pt x="14655" y="13895"/>
                  </a:lnTo>
                  <a:lnTo>
                    <a:pt x="14655" y="14640"/>
                  </a:lnTo>
                  <a:lnTo>
                    <a:pt x="14261" y="14640"/>
                  </a:lnTo>
                  <a:close/>
                  <a:moveTo>
                    <a:pt x="14667" y="13895"/>
                  </a:moveTo>
                  <a:lnTo>
                    <a:pt x="15064" y="13895"/>
                  </a:lnTo>
                  <a:lnTo>
                    <a:pt x="15064" y="14640"/>
                  </a:lnTo>
                  <a:lnTo>
                    <a:pt x="14667" y="14640"/>
                  </a:lnTo>
                  <a:close/>
                  <a:moveTo>
                    <a:pt x="15075" y="13895"/>
                  </a:moveTo>
                  <a:lnTo>
                    <a:pt x="15472" y="13895"/>
                  </a:lnTo>
                  <a:lnTo>
                    <a:pt x="15472" y="14640"/>
                  </a:lnTo>
                  <a:lnTo>
                    <a:pt x="15075" y="14640"/>
                  </a:lnTo>
                  <a:close/>
                  <a:moveTo>
                    <a:pt x="15484" y="13895"/>
                  </a:moveTo>
                  <a:lnTo>
                    <a:pt x="15878" y="13895"/>
                  </a:lnTo>
                  <a:lnTo>
                    <a:pt x="15878" y="14640"/>
                  </a:lnTo>
                  <a:lnTo>
                    <a:pt x="15484" y="14640"/>
                  </a:lnTo>
                  <a:close/>
                  <a:moveTo>
                    <a:pt x="15890" y="13895"/>
                  </a:moveTo>
                  <a:lnTo>
                    <a:pt x="16287" y="13895"/>
                  </a:lnTo>
                  <a:lnTo>
                    <a:pt x="16287" y="14640"/>
                  </a:lnTo>
                  <a:lnTo>
                    <a:pt x="15890" y="14640"/>
                  </a:lnTo>
                  <a:close/>
                  <a:moveTo>
                    <a:pt x="16298" y="13895"/>
                  </a:moveTo>
                  <a:lnTo>
                    <a:pt x="16695" y="13895"/>
                  </a:lnTo>
                  <a:lnTo>
                    <a:pt x="16695" y="14640"/>
                  </a:lnTo>
                  <a:lnTo>
                    <a:pt x="16298" y="14640"/>
                  </a:lnTo>
                  <a:close/>
                  <a:moveTo>
                    <a:pt x="16707" y="13895"/>
                  </a:moveTo>
                  <a:lnTo>
                    <a:pt x="17104" y="13895"/>
                  </a:lnTo>
                  <a:lnTo>
                    <a:pt x="17104" y="14640"/>
                  </a:lnTo>
                  <a:lnTo>
                    <a:pt x="16707" y="14640"/>
                  </a:lnTo>
                  <a:close/>
                  <a:moveTo>
                    <a:pt x="17115" y="13895"/>
                  </a:moveTo>
                  <a:lnTo>
                    <a:pt x="17509" y="13895"/>
                  </a:lnTo>
                  <a:lnTo>
                    <a:pt x="17509" y="14640"/>
                  </a:lnTo>
                  <a:lnTo>
                    <a:pt x="17115" y="14640"/>
                  </a:lnTo>
                  <a:close/>
                  <a:moveTo>
                    <a:pt x="17521" y="13895"/>
                  </a:moveTo>
                  <a:lnTo>
                    <a:pt x="17918" y="13895"/>
                  </a:lnTo>
                  <a:lnTo>
                    <a:pt x="17918" y="14640"/>
                  </a:lnTo>
                  <a:lnTo>
                    <a:pt x="17521" y="14640"/>
                  </a:lnTo>
                  <a:close/>
                  <a:moveTo>
                    <a:pt x="17521" y="13874"/>
                  </a:moveTo>
                  <a:lnTo>
                    <a:pt x="17521" y="13123"/>
                  </a:lnTo>
                  <a:lnTo>
                    <a:pt x="17918" y="13123"/>
                  </a:lnTo>
                  <a:lnTo>
                    <a:pt x="17918" y="13874"/>
                  </a:lnTo>
                  <a:close/>
                  <a:moveTo>
                    <a:pt x="17521" y="13102"/>
                  </a:moveTo>
                  <a:lnTo>
                    <a:pt x="17521" y="12351"/>
                  </a:lnTo>
                  <a:lnTo>
                    <a:pt x="17918" y="12351"/>
                  </a:lnTo>
                  <a:lnTo>
                    <a:pt x="17918" y="13102"/>
                  </a:lnTo>
                  <a:close/>
                  <a:moveTo>
                    <a:pt x="17521" y="12329"/>
                  </a:moveTo>
                  <a:lnTo>
                    <a:pt x="17521" y="11579"/>
                  </a:lnTo>
                  <a:lnTo>
                    <a:pt x="17918" y="11579"/>
                  </a:lnTo>
                  <a:lnTo>
                    <a:pt x="17918" y="12329"/>
                  </a:lnTo>
                  <a:close/>
                  <a:moveTo>
                    <a:pt x="17521" y="11557"/>
                  </a:moveTo>
                  <a:lnTo>
                    <a:pt x="17521" y="10812"/>
                  </a:lnTo>
                  <a:lnTo>
                    <a:pt x="17918" y="10812"/>
                  </a:lnTo>
                  <a:lnTo>
                    <a:pt x="17918" y="11557"/>
                  </a:lnTo>
                  <a:close/>
                  <a:moveTo>
                    <a:pt x="17521" y="10790"/>
                  </a:moveTo>
                  <a:lnTo>
                    <a:pt x="17521" y="10039"/>
                  </a:lnTo>
                  <a:lnTo>
                    <a:pt x="17918" y="10039"/>
                  </a:lnTo>
                  <a:lnTo>
                    <a:pt x="17918" y="10790"/>
                  </a:lnTo>
                  <a:close/>
                  <a:moveTo>
                    <a:pt x="17521" y="10018"/>
                  </a:moveTo>
                  <a:lnTo>
                    <a:pt x="17521" y="9267"/>
                  </a:lnTo>
                  <a:lnTo>
                    <a:pt x="17918" y="9267"/>
                  </a:lnTo>
                  <a:lnTo>
                    <a:pt x="17918" y="10018"/>
                  </a:lnTo>
                  <a:close/>
                  <a:moveTo>
                    <a:pt x="17521" y="9246"/>
                  </a:moveTo>
                  <a:lnTo>
                    <a:pt x="17521" y="8495"/>
                  </a:lnTo>
                  <a:lnTo>
                    <a:pt x="17918" y="8495"/>
                  </a:lnTo>
                  <a:lnTo>
                    <a:pt x="17918" y="9246"/>
                  </a:lnTo>
                  <a:close/>
                  <a:moveTo>
                    <a:pt x="17521" y="8474"/>
                  </a:moveTo>
                  <a:lnTo>
                    <a:pt x="17521" y="7728"/>
                  </a:lnTo>
                  <a:lnTo>
                    <a:pt x="17918" y="7728"/>
                  </a:lnTo>
                  <a:lnTo>
                    <a:pt x="17918" y="8474"/>
                  </a:lnTo>
                  <a:close/>
                  <a:moveTo>
                    <a:pt x="17521" y="7707"/>
                  </a:moveTo>
                  <a:lnTo>
                    <a:pt x="17521" y="6956"/>
                  </a:lnTo>
                  <a:lnTo>
                    <a:pt x="17918" y="6956"/>
                  </a:lnTo>
                  <a:lnTo>
                    <a:pt x="17918" y="7707"/>
                  </a:lnTo>
                  <a:close/>
                  <a:moveTo>
                    <a:pt x="17521" y="6934"/>
                  </a:moveTo>
                  <a:lnTo>
                    <a:pt x="17521" y="6184"/>
                  </a:lnTo>
                  <a:lnTo>
                    <a:pt x="17918" y="6184"/>
                  </a:lnTo>
                  <a:lnTo>
                    <a:pt x="17918" y="6934"/>
                  </a:lnTo>
                  <a:close/>
                  <a:moveTo>
                    <a:pt x="17509" y="6934"/>
                  </a:moveTo>
                  <a:lnTo>
                    <a:pt x="17115" y="6934"/>
                  </a:lnTo>
                  <a:lnTo>
                    <a:pt x="17115" y="6184"/>
                  </a:lnTo>
                  <a:lnTo>
                    <a:pt x="17509" y="6184"/>
                  </a:lnTo>
                  <a:close/>
                  <a:moveTo>
                    <a:pt x="17104" y="6934"/>
                  </a:moveTo>
                  <a:lnTo>
                    <a:pt x="16707" y="6934"/>
                  </a:lnTo>
                  <a:lnTo>
                    <a:pt x="16707" y="6184"/>
                  </a:lnTo>
                  <a:lnTo>
                    <a:pt x="17104" y="6184"/>
                  </a:lnTo>
                  <a:close/>
                  <a:moveTo>
                    <a:pt x="16695" y="6934"/>
                  </a:moveTo>
                  <a:lnTo>
                    <a:pt x="16298" y="6934"/>
                  </a:lnTo>
                  <a:lnTo>
                    <a:pt x="16298" y="6184"/>
                  </a:lnTo>
                  <a:lnTo>
                    <a:pt x="16695" y="6184"/>
                  </a:lnTo>
                  <a:close/>
                  <a:moveTo>
                    <a:pt x="16287" y="6934"/>
                  </a:moveTo>
                  <a:lnTo>
                    <a:pt x="15890" y="6934"/>
                  </a:lnTo>
                  <a:lnTo>
                    <a:pt x="15890" y="6184"/>
                  </a:lnTo>
                  <a:lnTo>
                    <a:pt x="16287" y="6184"/>
                  </a:lnTo>
                  <a:close/>
                  <a:moveTo>
                    <a:pt x="15878" y="6934"/>
                  </a:moveTo>
                  <a:lnTo>
                    <a:pt x="15484" y="6934"/>
                  </a:lnTo>
                  <a:lnTo>
                    <a:pt x="15484" y="6184"/>
                  </a:lnTo>
                  <a:lnTo>
                    <a:pt x="15878" y="6184"/>
                  </a:lnTo>
                  <a:close/>
                  <a:moveTo>
                    <a:pt x="15472" y="6934"/>
                  </a:moveTo>
                  <a:lnTo>
                    <a:pt x="15075" y="6934"/>
                  </a:lnTo>
                  <a:lnTo>
                    <a:pt x="15075" y="6184"/>
                  </a:lnTo>
                  <a:lnTo>
                    <a:pt x="15472" y="6184"/>
                  </a:lnTo>
                  <a:close/>
                  <a:moveTo>
                    <a:pt x="15064" y="6934"/>
                  </a:moveTo>
                  <a:lnTo>
                    <a:pt x="14667" y="6934"/>
                  </a:lnTo>
                  <a:lnTo>
                    <a:pt x="14667" y="6184"/>
                  </a:lnTo>
                  <a:lnTo>
                    <a:pt x="15064" y="6184"/>
                  </a:lnTo>
                  <a:close/>
                  <a:moveTo>
                    <a:pt x="14655" y="6934"/>
                  </a:moveTo>
                  <a:lnTo>
                    <a:pt x="14261" y="6934"/>
                  </a:lnTo>
                  <a:lnTo>
                    <a:pt x="14261" y="6184"/>
                  </a:lnTo>
                  <a:lnTo>
                    <a:pt x="14655" y="6184"/>
                  </a:lnTo>
                  <a:close/>
                  <a:moveTo>
                    <a:pt x="14250" y="6934"/>
                  </a:moveTo>
                  <a:lnTo>
                    <a:pt x="13852" y="6934"/>
                  </a:lnTo>
                  <a:lnTo>
                    <a:pt x="13852" y="6184"/>
                  </a:lnTo>
                  <a:lnTo>
                    <a:pt x="14250" y="6184"/>
                  </a:lnTo>
                  <a:close/>
                  <a:moveTo>
                    <a:pt x="13841" y="6934"/>
                  </a:moveTo>
                  <a:lnTo>
                    <a:pt x="13444" y="6934"/>
                  </a:lnTo>
                  <a:lnTo>
                    <a:pt x="13444" y="6184"/>
                  </a:lnTo>
                  <a:lnTo>
                    <a:pt x="13841" y="6184"/>
                  </a:lnTo>
                  <a:close/>
                  <a:moveTo>
                    <a:pt x="13433" y="6934"/>
                  </a:moveTo>
                  <a:lnTo>
                    <a:pt x="13035" y="6934"/>
                  </a:lnTo>
                  <a:lnTo>
                    <a:pt x="13035" y="6184"/>
                  </a:lnTo>
                  <a:lnTo>
                    <a:pt x="13433" y="6184"/>
                  </a:lnTo>
                  <a:close/>
                  <a:moveTo>
                    <a:pt x="13024" y="6934"/>
                  </a:moveTo>
                  <a:lnTo>
                    <a:pt x="12630" y="6934"/>
                  </a:lnTo>
                  <a:lnTo>
                    <a:pt x="12630" y="6184"/>
                  </a:lnTo>
                  <a:lnTo>
                    <a:pt x="13024" y="6184"/>
                  </a:lnTo>
                  <a:close/>
                  <a:moveTo>
                    <a:pt x="12618" y="6934"/>
                  </a:moveTo>
                  <a:lnTo>
                    <a:pt x="12221" y="6934"/>
                  </a:lnTo>
                  <a:lnTo>
                    <a:pt x="12221" y="6184"/>
                  </a:lnTo>
                  <a:lnTo>
                    <a:pt x="12618" y="6184"/>
                  </a:lnTo>
                  <a:close/>
                  <a:moveTo>
                    <a:pt x="12210" y="6934"/>
                  </a:moveTo>
                  <a:lnTo>
                    <a:pt x="11813" y="6934"/>
                  </a:lnTo>
                  <a:lnTo>
                    <a:pt x="11813" y="6184"/>
                  </a:lnTo>
                  <a:lnTo>
                    <a:pt x="12210" y="6184"/>
                  </a:lnTo>
                  <a:close/>
                  <a:moveTo>
                    <a:pt x="11801" y="6934"/>
                  </a:moveTo>
                  <a:lnTo>
                    <a:pt x="11428" y="6934"/>
                  </a:lnTo>
                  <a:lnTo>
                    <a:pt x="11428" y="6184"/>
                  </a:lnTo>
                  <a:lnTo>
                    <a:pt x="11801" y="6184"/>
                  </a:lnTo>
                  <a:close/>
                  <a:moveTo>
                    <a:pt x="11417" y="6934"/>
                  </a:moveTo>
                  <a:lnTo>
                    <a:pt x="11022" y="6934"/>
                  </a:lnTo>
                  <a:lnTo>
                    <a:pt x="11022" y="6184"/>
                  </a:lnTo>
                  <a:lnTo>
                    <a:pt x="11416" y="6184"/>
                  </a:lnTo>
                  <a:close/>
                  <a:moveTo>
                    <a:pt x="11011" y="6934"/>
                  </a:moveTo>
                  <a:lnTo>
                    <a:pt x="10614" y="6934"/>
                  </a:lnTo>
                  <a:lnTo>
                    <a:pt x="10614" y="6184"/>
                  </a:lnTo>
                  <a:lnTo>
                    <a:pt x="11011" y="6184"/>
                  </a:lnTo>
                  <a:close/>
                  <a:moveTo>
                    <a:pt x="10603" y="6934"/>
                  </a:moveTo>
                  <a:lnTo>
                    <a:pt x="10205" y="6934"/>
                  </a:lnTo>
                  <a:lnTo>
                    <a:pt x="10205" y="6184"/>
                  </a:lnTo>
                  <a:lnTo>
                    <a:pt x="10603" y="6184"/>
                  </a:lnTo>
                  <a:close/>
                  <a:moveTo>
                    <a:pt x="10194" y="6934"/>
                  </a:moveTo>
                  <a:lnTo>
                    <a:pt x="9799" y="6934"/>
                  </a:lnTo>
                  <a:lnTo>
                    <a:pt x="9799" y="6184"/>
                  </a:lnTo>
                  <a:lnTo>
                    <a:pt x="10193" y="6184"/>
                  </a:lnTo>
                  <a:close/>
                  <a:moveTo>
                    <a:pt x="9788" y="6934"/>
                  </a:moveTo>
                  <a:lnTo>
                    <a:pt x="9390" y="6934"/>
                  </a:lnTo>
                  <a:lnTo>
                    <a:pt x="9390" y="6184"/>
                  </a:lnTo>
                  <a:lnTo>
                    <a:pt x="9787" y="6184"/>
                  </a:lnTo>
                  <a:close/>
                  <a:moveTo>
                    <a:pt x="9380" y="6934"/>
                  </a:moveTo>
                  <a:lnTo>
                    <a:pt x="8982" y="6934"/>
                  </a:lnTo>
                  <a:lnTo>
                    <a:pt x="8982" y="6184"/>
                  </a:lnTo>
                  <a:lnTo>
                    <a:pt x="9379" y="6184"/>
                  </a:lnTo>
                  <a:close/>
                  <a:moveTo>
                    <a:pt x="8971" y="6934"/>
                  </a:moveTo>
                  <a:lnTo>
                    <a:pt x="8573" y="6934"/>
                  </a:lnTo>
                  <a:lnTo>
                    <a:pt x="8573" y="6184"/>
                  </a:lnTo>
                  <a:lnTo>
                    <a:pt x="8970" y="6184"/>
                  </a:lnTo>
                  <a:close/>
                  <a:moveTo>
                    <a:pt x="8563" y="6934"/>
                  </a:moveTo>
                  <a:lnTo>
                    <a:pt x="8168" y="6934"/>
                  </a:lnTo>
                  <a:lnTo>
                    <a:pt x="8168" y="6184"/>
                  </a:lnTo>
                  <a:lnTo>
                    <a:pt x="8563" y="6184"/>
                  </a:lnTo>
                  <a:close/>
                  <a:moveTo>
                    <a:pt x="8157" y="6934"/>
                  </a:moveTo>
                  <a:lnTo>
                    <a:pt x="7760" y="6934"/>
                  </a:lnTo>
                  <a:lnTo>
                    <a:pt x="7760" y="6184"/>
                  </a:lnTo>
                  <a:lnTo>
                    <a:pt x="8157" y="6184"/>
                  </a:lnTo>
                  <a:close/>
                  <a:moveTo>
                    <a:pt x="7748" y="6934"/>
                  </a:moveTo>
                  <a:lnTo>
                    <a:pt x="7351" y="6934"/>
                  </a:lnTo>
                  <a:lnTo>
                    <a:pt x="7351" y="6184"/>
                  </a:lnTo>
                  <a:lnTo>
                    <a:pt x="7748" y="6184"/>
                  </a:lnTo>
                  <a:close/>
                  <a:moveTo>
                    <a:pt x="7340" y="6934"/>
                  </a:moveTo>
                  <a:lnTo>
                    <a:pt x="6946" y="6934"/>
                  </a:lnTo>
                  <a:lnTo>
                    <a:pt x="6946" y="6184"/>
                  </a:lnTo>
                  <a:lnTo>
                    <a:pt x="7340" y="6184"/>
                  </a:lnTo>
                  <a:close/>
                  <a:moveTo>
                    <a:pt x="6934" y="6934"/>
                  </a:moveTo>
                  <a:lnTo>
                    <a:pt x="6537" y="6934"/>
                  </a:lnTo>
                  <a:lnTo>
                    <a:pt x="6537" y="6184"/>
                  </a:lnTo>
                  <a:lnTo>
                    <a:pt x="6934" y="6184"/>
                  </a:lnTo>
                  <a:close/>
                  <a:moveTo>
                    <a:pt x="6526" y="6934"/>
                  </a:moveTo>
                  <a:lnTo>
                    <a:pt x="6129" y="6934"/>
                  </a:lnTo>
                  <a:lnTo>
                    <a:pt x="6129" y="6184"/>
                  </a:lnTo>
                  <a:lnTo>
                    <a:pt x="6526" y="6184"/>
                  </a:lnTo>
                  <a:close/>
                  <a:moveTo>
                    <a:pt x="6117" y="6934"/>
                  </a:moveTo>
                  <a:lnTo>
                    <a:pt x="5720" y="6934"/>
                  </a:lnTo>
                  <a:lnTo>
                    <a:pt x="5720" y="6184"/>
                  </a:lnTo>
                  <a:lnTo>
                    <a:pt x="6117" y="6184"/>
                  </a:lnTo>
                  <a:close/>
                  <a:moveTo>
                    <a:pt x="5709" y="6934"/>
                  </a:moveTo>
                  <a:lnTo>
                    <a:pt x="5314" y="6934"/>
                  </a:lnTo>
                  <a:lnTo>
                    <a:pt x="5314" y="6184"/>
                  </a:lnTo>
                  <a:lnTo>
                    <a:pt x="5709" y="6184"/>
                  </a:lnTo>
                  <a:close/>
                  <a:moveTo>
                    <a:pt x="5303" y="6934"/>
                  </a:moveTo>
                  <a:lnTo>
                    <a:pt x="4906" y="6934"/>
                  </a:lnTo>
                  <a:lnTo>
                    <a:pt x="4906" y="6184"/>
                  </a:lnTo>
                  <a:lnTo>
                    <a:pt x="5303" y="6184"/>
                  </a:lnTo>
                  <a:close/>
                  <a:moveTo>
                    <a:pt x="4894" y="6934"/>
                  </a:moveTo>
                  <a:lnTo>
                    <a:pt x="4497" y="6934"/>
                  </a:lnTo>
                  <a:lnTo>
                    <a:pt x="4497" y="6184"/>
                  </a:lnTo>
                  <a:lnTo>
                    <a:pt x="4894" y="6184"/>
                  </a:lnTo>
                  <a:close/>
                  <a:moveTo>
                    <a:pt x="4486" y="6934"/>
                  </a:moveTo>
                  <a:lnTo>
                    <a:pt x="4089" y="6934"/>
                  </a:lnTo>
                  <a:lnTo>
                    <a:pt x="4089" y="6184"/>
                  </a:lnTo>
                  <a:lnTo>
                    <a:pt x="4486" y="6184"/>
                  </a:lnTo>
                  <a:close/>
                  <a:moveTo>
                    <a:pt x="4077" y="6934"/>
                  </a:moveTo>
                  <a:lnTo>
                    <a:pt x="3682" y="6934"/>
                  </a:lnTo>
                  <a:lnTo>
                    <a:pt x="3682" y="6184"/>
                  </a:lnTo>
                  <a:lnTo>
                    <a:pt x="4077" y="6184"/>
                  </a:lnTo>
                  <a:close/>
                  <a:moveTo>
                    <a:pt x="3672" y="6934"/>
                  </a:moveTo>
                  <a:lnTo>
                    <a:pt x="3274" y="6934"/>
                  </a:lnTo>
                  <a:lnTo>
                    <a:pt x="3274" y="6184"/>
                  </a:lnTo>
                  <a:lnTo>
                    <a:pt x="3671" y="6184"/>
                  </a:lnTo>
                  <a:close/>
                  <a:moveTo>
                    <a:pt x="3672" y="6956"/>
                  </a:moveTo>
                  <a:lnTo>
                    <a:pt x="3672" y="7707"/>
                  </a:lnTo>
                  <a:lnTo>
                    <a:pt x="3274" y="7707"/>
                  </a:lnTo>
                  <a:lnTo>
                    <a:pt x="3274" y="6956"/>
                  </a:lnTo>
                  <a:close/>
                  <a:moveTo>
                    <a:pt x="3672" y="7728"/>
                  </a:moveTo>
                  <a:lnTo>
                    <a:pt x="3672" y="8474"/>
                  </a:lnTo>
                  <a:lnTo>
                    <a:pt x="3274" y="8474"/>
                  </a:lnTo>
                  <a:lnTo>
                    <a:pt x="3274" y="7728"/>
                  </a:lnTo>
                  <a:close/>
                  <a:moveTo>
                    <a:pt x="3672" y="8495"/>
                  </a:moveTo>
                  <a:lnTo>
                    <a:pt x="3672" y="9246"/>
                  </a:lnTo>
                  <a:lnTo>
                    <a:pt x="3274" y="9246"/>
                  </a:lnTo>
                  <a:lnTo>
                    <a:pt x="3274" y="8495"/>
                  </a:lnTo>
                  <a:close/>
                  <a:moveTo>
                    <a:pt x="3672" y="9267"/>
                  </a:moveTo>
                  <a:lnTo>
                    <a:pt x="3672" y="10018"/>
                  </a:lnTo>
                  <a:lnTo>
                    <a:pt x="3274" y="10018"/>
                  </a:lnTo>
                  <a:lnTo>
                    <a:pt x="3274" y="9267"/>
                  </a:lnTo>
                  <a:close/>
                  <a:moveTo>
                    <a:pt x="3672" y="10039"/>
                  </a:moveTo>
                  <a:lnTo>
                    <a:pt x="3672" y="10790"/>
                  </a:lnTo>
                  <a:lnTo>
                    <a:pt x="3274" y="10790"/>
                  </a:lnTo>
                  <a:lnTo>
                    <a:pt x="3274" y="10039"/>
                  </a:lnTo>
                  <a:close/>
                  <a:moveTo>
                    <a:pt x="3672" y="10812"/>
                  </a:moveTo>
                  <a:lnTo>
                    <a:pt x="3672" y="11557"/>
                  </a:lnTo>
                  <a:lnTo>
                    <a:pt x="3274" y="11557"/>
                  </a:lnTo>
                  <a:lnTo>
                    <a:pt x="3274" y="10812"/>
                  </a:lnTo>
                  <a:close/>
                  <a:moveTo>
                    <a:pt x="3672" y="11579"/>
                  </a:moveTo>
                  <a:lnTo>
                    <a:pt x="3672" y="12329"/>
                  </a:lnTo>
                  <a:lnTo>
                    <a:pt x="3274" y="12329"/>
                  </a:lnTo>
                  <a:lnTo>
                    <a:pt x="3274" y="11579"/>
                  </a:lnTo>
                  <a:close/>
                  <a:moveTo>
                    <a:pt x="3672" y="12351"/>
                  </a:moveTo>
                  <a:lnTo>
                    <a:pt x="3672" y="13102"/>
                  </a:lnTo>
                  <a:lnTo>
                    <a:pt x="3274" y="13102"/>
                  </a:lnTo>
                  <a:lnTo>
                    <a:pt x="3274" y="12351"/>
                  </a:lnTo>
                  <a:close/>
                  <a:moveTo>
                    <a:pt x="3672" y="13123"/>
                  </a:moveTo>
                  <a:lnTo>
                    <a:pt x="3672" y="13874"/>
                  </a:lnTo>
                  <a:lnTo>
                    <a:pt x="3274" y="13874"/>
                  </a:lnTo>
                  <a:lnTo>
                    <a:pt x="3274" y="13123"/>
                  </a:lnTo>
                  <a:close/>
                  <a:moveTo>
                    <a:pt x="3672" y="13895"/>
                  </a:moveTo>
                  <a:lnTo>
                    <a:pt x="3672" y="14640"/>
                  </a:lnTo>
                  <a:lnTo>
                    <a:pt x="3274" y="14640"/>
                  </a:lnTo>
                  <a:lnTo>
                    <a:pt x="3274" y="13894"/>
                  </a:lnTo>
                  <a:close/>
                  <a:moveTo>
                    <a:pt x="3672" y="14662"/>
                  </a:moveTo>
                  <a:lnTo>
                    <a:pt x="3672" y="15412"/>
                  </a:lnTo>
                  <a:lnTo>
                    <a:pt x="3274" y="15412"/>
                  </a:lnTo>
                  <a:lnTo>
                    <a:pt x="3274" y="14661"/>
                  </a:lnTo>
                  <a:close/>
                  <a:moveTo>
                    <a:pt x="3683" y="14662"/>
                  </a:moveTo>
                  <a:lnTo>
                    <a:pt x="4077" y="14662"/>
                  </a:lnTo>
                  <a:lnTo>
                    <a:pt x="4077" y="15412"/>
                  </a:lnTo>
                  <a:lnTo>
                    <a:pt x="3682" y="15412"/>
                  </a:lnTo>
                  <a:close/>
                  <a:moveTo>
                    <a:pt x="4089" y="14662"/>
                  </a:moveTo>
                  <a:lnTo>
                    <a:pt x="4486" y="14662"/>
                  </a:lnTo>
                  <a:lnTo>
                    <a:pt x="4486" y="15412"/>
                  </a:lnTo>
                  <a:lnTo>
                    <a:pt x="4089" y="15412"/>
                  </a:lnTo>
                  <a:close/>
                  <a:moveTo>
                    <a:pt x="4497" y="14662"/>
                  </a:moveTo>
                  <a:lnTo>
                    <a:pt x="4894" y="14662"/>
                  </a:lnTo>
                  <a:lnTo>
                    <a:pt x="4894" y="15412"/>
                  </a:lnTo>
                  <a:lnTo>
                    <a:pt x="4497" y="15412"/>
                  </a:lnTo>
                  <a:close/>
                  <a:moveTo>
                    <a:pt x="4906" y="14662"/>
                  </a:moveTo>
                  <a:lnTo>
                    <a:pt x="5303" y="14662"/>
                  </a:lnTo>
                  <a:lnTo>
                    <a:pt x="5303" y="15412"/>
                  </a:lnTo>
                  <a:lnTo>
                    <a:pt x="4906" y="15412"/>
                  </a:lnTo>
                  <a:close/>
                  <a:moveTo>
                    <a:pt x="5314" y="14662"/>
                  </a:moveTo>
                  <a:lnTo>
                    <a:pt x="5709" y="14662"/>
                  </a:lnTo>
                  <a:lnTo>
                    <a:pt x="5709" y="15412"/>
                  </a:lnTo>
                  <a:lnTo>
                    <a:pt x="5314" y="15412"/>
                  </a:lnTo>
                  <a:close/>
                  <a:moveTo>
                    <a:pt x="5720" y="14662"/>
                  </a:moveTo>
                  <a:lnTo>
                    <a:pt x="6117" y="14662"/>
                  </a:lnTo>
                  <a:lnTo>
                    <a:pt x="6117" y="15412"/>
                  </a:lnTo>
                  <a:lnTo>
                    <a:pt x="5720" y="15412"/>
                  </a:lnTo>
                  <a:close/>
                  <a:moveTo>
                    <a:pt x="6129" y="14662"/>
                  </a:moveTo>
                  <a:lnTo>
                    <a:pt x="6526" y="14662"/>
                  </a:lnTo>
                  <a:lnTo>
                    <a:pt x="6526" y="15412"/>
                  </a:lnTo>
                  <a:lnTo>
                    <a:pt x="6129" y="15412"/>
                  </a:lnTo>
                  <a:close/>
                  <a:moveTo>
                    <a:pt x="6537" y="14662"/>
                  </a:moveTo>
                  <a:lnTo>
                    <a:pt x="6934" y="14662"/>
                  </a:lnTo>
                  <a:lnTo>
                    <a:pt x="6934" y="15412"/>
                  </a:lnTo>
                  <a:lnTo>
                    <a:pt x="6537" y="15412"/>
                  </a:lnTo>
                  <a:close/>
                  <a:moveTo>
                    <a:pt x="6946" y="14662"/>
                  </a:moveTo>
                  <a:lnTo>
                    <a:pt x="7340" y="14662"/>
                  </a:lnTo>
                  <a:lnTo>
                    <a:pt x="7340" y="15412"/>
                  </a:lnTo>
                  <a:lnTo>
                    <a:pt x="6946" y="15412"/>
                  </a:lnTo>
                  <a:close/>
                  <a:moveTo>
                    <a:pt x="7351" y="14662"/>
                  </a:moveTo>
                  <a:lnTo>
                    <a:pt x="7748" y="14662"/>
                  </a:lnTo>
                  <a:lnTo>
                    <a:pt x="7748" y="15412"/>
                  </a:lnTo>
                  <a:lnTo>
                    <a:pt x="7351" y="15412"/>
                  </a:lnTo>
                  <a:close/>
                  <a:moveTo>
                    <a:pt x="7760" y="14662"/>
                  </a:moveTo>
                  <a:lnTo>
                    <a:pt x="8157" y="14662"/>
                  </a:lnTo>
                  <a:lnTo>
                    <a:pt x="8157" y="15412"/>
                  </a:lnTo>
                  <a:lnTo>
                    <a:pt x="7760" y="15412"/>
                  </a:lnTo>
                  <a:close/>
                  <a:moveTo>
                    <a:pt x="8168" y="14662"/>
                  </a:moveTo>
                  <a:lnTo>
                    <a:pt x="8563" y="14662"/>
                  </a:lnTo>
                  <a:lnTo>
                    <a:pt x="8563" y="15412"/>
                  </a:lnTo>
                  <a:lnTo>
                    <a:pt x="8168" y="15412"/>
                  </a:lnTo>
                  <a:close/>
                  <a:moveTo>
                    <a:pt x="8574" y="14662"/>
                  </a:moveTo>
                  <a:lnTo>
                    <a:pt x="8971" y="14662"/>
                  </a:lnTo>
                  <a:lnTo>
                    <a:pt x="8971" y="15412"/>
                  </a:lnTo>
                  <a:lnTo>
                    <a:pt x="8573" y="15412"/>
                  </a:lnTo>
                  <a:close/>
                  <a:moveTo>
                    <a:pt x="8983" y="14662"/>
                  </a:moveTo>
                  <a:lnTo>
                    <a:pt x="9380" y="14662"/>
                  </a:lnTo>
                  <a:lnTo>
                    <a:pt x="9380" y="15412"/>
                  </a:lnTo>
                  <a:lnTo>
                    <a:pt x="8982" y="15412"/>
                  </a:lnTo>
                  <a:close/>
                  <a:moveTo>
                    <a:pt x="9391" y="14662"/>
                  </a:moveTo>
                  <a:lnTo>
                    <a:pt x="9788" y="14662"/>
                  </a:lnTo>
                  <a:lnTo>
                    <a:pt x="9788" y="15412"/>
                  </a:lnTo>
                  <a:lnTo>
                    <a:pt x="9390" y="15412"/>
                  </a:lnTo>
                  <a:close/>
                  <a:moveTo>
                    <a:pt x="9800" y="14662"/>
                  </a:moveTo>
                  <a:lnTo>
                    <a:pt x="10194" y="14662"/>
                  </a:lnTo>
                  <a:lnTo>
                    <a:pt x="10194" y="15412"/>
                  </a:lnTo>
                  <a:lnTo>
                    <a:pt x="9799" y="15412"/>
                  </a:lnTo>
                  <a:close/>
                  <a:moveTo>
                    <a:pt x="10205" y="14662"/>
                  </a:moveTo>
                  <a:lnTo>
                    <a:pt x="10603" y="14662"/>
                  </a:lnTo>
                  <a:lnTo>
                    <a:pt x="10603" y="15412"/>
                  </a:lnTo>
                  <a:lnTo>
                    <a:pt x="10205" y="15412"/>
                  </a:lnTo>
                  <a:close/>
                  <a:moveTo>
                    <a:pt x="10614" y="14662"/>
                  </a:moveTo>
                  <a:lnTo>
                    <a:pt x="11011" y="14662"/>
                  </a:lnTo>
                  <a:lnTo>
                    <a:pt x="11011" y="15412"/>
                  </a:lnTo>
                  <a:lnTo>
                    <a:pt x="10614" y="15412"/>
                  </a:lnTo>
                  <a:close/>
                  <a:moveTo>
                    <a:pt x="11022" y="14662"/>
                  </a:moveTo>
                  <a:lnTo>
                    <a:pt x="11417" y="14662"/>
                  </a:lnTo>
                  <a:lnTo>
                    <a:pt x="11417" y="15412"/>
                  </a:lnTo>
                  <a:lnTo>
                    <a:pt x="11022" y="15412"/>
                  </a:lnTo>
                  <a:close/>
                  <a:moveTo>
                    <a:pt x="11428" y="14662"/>
                  </a:moveTo>
                  <a:lnTo>
                    <a:pt x="11801" y="14662"/>
                  </a:lnTo>
                  <a:lnTo>
                    <a:pt x="11801" y="15412"/>
                  </a:lnTo>
                  <a:lnTo>
                    <a:pt x="11428" y="15412"/>
                  </a:lnTo>
                  <a:close/>
                  <a:moveTo>
                    <a:pt x="11813" y="14662"/>
                  </a:moveTo>
                  <a:lnTo>
                    <a:pt x="12210" y="14662"/>
                  </a:lnTo>
                  <a:lnTo>
                    <a:pt x="12210" y="15412"/>
                  </a:lnTo>
                  <a:lnTo>
                    <a:pt x="11813" y="15412"/>
                  </a:lnTo>
                  <a:close/>
                  <a:moveTo>
                    <a:pt x="12221" y="14662"/>
                  </a:moveTo>
                  <a:lnTo>
                    <a:pt x="12618" y="14662"/>
                  </a:lnTo>
                  <a:lnTo>
                    <a:pt x="12618" y="15412"/>
                  </a:lnTo>
                  <a:lnTo>
                    <a:pt x="12221" y="15412"/>
                  </a:lnTo>
                  <a:close/>
                  <a:moveTo>
                    <a:pt x="12630" y="14662"/>
                  </a:moveTo>
                  <a:lnTo>
                    <a:pt x="13024" y="14662"/>
                  </a:lnTo>
                  <a:lnTo>
                    <a:pt x="13024" y="15412"/>
                  </a:lnTo>
                  <a:lnTo>
                    <a:pt x="12630" y="15412"/>
                  </a:lnTo>
                  <a:close/>
                  <a:moveTo>
                    <a:pt x="13035" y="14662"/>
                  </a:moveTo>
                  <a:lnTo>
                    <a:pt x="13433" y="14662"/>
                  </a:lnTo>
                  <a:lnTo>
                    <a:pt x="13433" y="15412"/>
                  </a:lnTo>
                  <a:lnTo>
                    <a:pt x="13035" y="15412"/>
                  </a:lnTo>
                  <a:close/>
                  <a:moveTo>
                    <a:pt x="13444" y="14662"/>
                  </a:moveTo>
                  <a:lnTo>
                    <a:pt x="13841" y="14662"/>
                  </a:lnTo>
                  <a:lnTo>
                    <a:pt x="13841" y="15412"/>
                  </a:lnTo>
                  <a:lnTo>
                    <a:pt x="13444" y="15412"/>
                  </a:lnTo>
                  <a:close/>
                  <a:moveTo>
                    <a:pt x="13852" y="14662"/>
                  </a:moveTo>
                  <a:lnTo>
                    <a:pt x="14250" y="14662"/>
                  </a:lnTo>
                  <a:lnTo>
                    <a:pt x="14250" y="15412"/>
                  </a:lnTo>
                  <a:lnTo>
                    <a:pt x="13852" y="15412"/>
                  </a:lnTo>
                  <a:close/>
                  <a:moveTo>
                    <a:pt x="14261" y="14662"/>
                  </a:moveTo>
                  <a:lnTo>
                    <a:pt x="14655" y="14662"/>
                  </a:lnTo>
                  <a:lnTo>
                    <a:pt x="14655" y="15412"/>
                  </a:lnTo>
                  <a:lnTo>
                    <a:pt x="14261" y="15412"/>
                  </a:lnTo>
                  <a:close/>
                  <a:moveTo>
                    <a:pt x="14667" y="14662"/>
                  </a:moveTo>
                  <a:lnTo>
                    <a:pt x="15064" y="14662"/>
                  </a:lnTo>
                  <a:lnTo>
                    <a:pt x="15064" y="15412"/>
                  </a:lnTo>
                  <a:lnTo>
                    <a:pt x="14667" y="15412"/>
                  </a:lnTo>
                  <a:close/>
                  <a:moveTo>
                    <a:pt x="15075" y="14662"/>
                  </a:moveTo>
                  <a:lnTo>
                    <a:pt x="15472" y="14662"/>
                  </a:lnTo>
                  <a:lnTo>
                    <a:pt x="15472" y="15412"/>
                  </a:lnTo>
                  <a:lnTo>
                    <a:pt x="15075" y="15412"/>
                  </a:lnTo>
                  <a:close/>
                  <a:moveTo>
                    <a:pt x="15484" y="14662"/>
                  </a:moveTo>
                  <a:lnTo>
                    <a:pt x="15878" y="14662"/>
                  </a:lnTo>
                  <a:lnTo>
                    <a:pt x="15878" y="15412"/>
                  </a:lnTo>
                  <a:lnTo>
                    <a:pt x="15484" y="15412"/>
                  </a:lnTo>
                  <a:close/>
                  <a:moveTo>
                    <a:pt x="15890" y="14662"/>
                  </a:moveTo>
                  <a:lnTo>
                    <a:pt x="16287" y="14662"/>
                  </a:lnTo>
                  <a:lnTo>
                    <a:pt x="16287" y="15412"/>
                  </a:lnTo>
                  <a:lnTo>
                    <a:pt x="15890" y="15412"/>
                  </a:lnTo>
                  <a:close/>
                  <a:moveTo>
                    <a:pt x="16298" y="14662"/>
                  </a:moveTo>
                  <a:lnTo>
                    <a:pt x="16695" y="14662"/>
                  </a:lnTo>
                  <a:lnTo>
                    <a:pt x="16695" y="15412"/>
                  </a:lnTo>
                  <a:lnTo>
                    <a:pt x="16298" y="15412"/>
                  </a:lnTo>
                  <a:close/>
                  <a:moveTo>
                    <a:pt x="16707" y="14662"/>
                  </a:moveTo>
                  <a:lnTo>
                    <a:pt x="17104" y="14662"/>
                  </a:lnTo>
                  <a:lnTo>
                    <a:pt x="17104" y="15412"/>
                  </a:lnTo>
                  <a:lnTo>
                    <a:pt x="16707" y="15412"/>
                  </a:lnTo>
                  <a:close/>
                  <a:moveTo>
                    <a:pt x="17115" y="14662"/>
                  </a:moveTo>
                  <a:lnTo>
                    <a:pt x="17509" y="14662"/>
                  </a:lnTo>
                  <a:lnTo>
                    <a:pt x="17509" y="15412"/>
                  </a:lnTo>
                  <a:lnTo>
                    <a:pt x="17115" y="15412"/>
                  </a:lnTo>
                  <a:close/>
                  <a:moveTo>
                    <a:pt x="17521" y="14662"/>
                  </a:moveTo>
                  <a:lnTo>
                    <a:pt x="17918" y="14662"/>
                  </a:lnTo>
                  <a:lnTo>
                    <a:pt x="17918" y="15412"/>
                  </a:lnTo>
                  <a:lnTo>
                    <a:pt x="17521" y="15412"/>
                  </a:lnTo>
                  <a:close/>
                  <a:moveTo>
                    <a:pt x="17929" y="14662"/>
                  </a:moveTo>
                  <a:lnTo>
                    <a:pt x="18327" y="14662"/>
                  </a:lnTo>
                  <a:lnTo>
                    <a:pt x="18327" y="15412"/>
                  </a:lnTo>
                  <a:lnTo>
                    <a:pt x="17929" y="15412"/>
                  </a:lnTo>
                  <a:close/>
                  <a:moveTo>
                    <a:pt x="17929" y="14641"/>
                  </a:moveTo>
                  <a:lnTo>
                    <a:pt x="17929" y="13895"/>
                  </a:lnTo>
                  <a:lnTo>
                    <a:pt x="18327" y="13895"/>
                  </a:lnTo>
                  <a:lnTo>
                    <a:pt x="18327" y="14640"/>
                  </a:lnTo>
                  <a:close/>
                  <a:moveTo>
                    <a:pt x="17929" y="13874"/>
                  </a:moveTo>
                  <a:lnTo>
                    <a:pt x="17929" y="13123"/>
                  </a:lnTo>
                  <a:lnTo>
                    <a:pt x="18327" y="13123"/>
                  </a:lnTo>
                  <a:lnTo>
                    <a:pt x="18327" y="13874"/>
                  </a:lnTo>
                  <a:close/>
                  <a:moveTo>
                    <a:pt x="17929" y="13102"/>
                  </a:moveTo>
                  <a:lnTo>
                    <a:pt x="17929" y="12351"/>
                  </a:lnTo>
                  <a:lnTo>
                    <a:pt x="18327" y="12351"/>
                  </a:lnTo>
                  <a:lnTo>
                    <a:pt x="18327" y="13102"/>
                  </a:lnTo>
                  <a:close/>
                  <a:moveTo>
                    <a:pt x="17929" y="12329"/>
                  </a:moveTo>
                  <a:lnTo>
                    <a:pt x="17929" y="11579"/>
                  </a:lnTo>
                  <a:lnTo>
                    <a:pt x="18327" y="11579"/>
                  </a:lnTo>
                  <a:lnTo>
                    <a:pt x="18327" y="12329"/>
                  </a:lnTo>
                  <a:close/>
                  <a:moveTo>
                    <a:pt x="17929" y="11557"/>
                  </a:moveTo>
                  <a:lnTo>
                    <a:pt x="17929" y="10812"/>
                  </a:lnTo>
                  <a:lnTo>
                    <a:pt x="18327" y="10812"/>
                  </a:lnTo>
                  <a:lnTo>
                    <a:pt x="18327" y="11557"/>
                  </a:lnTo>
                  <a:close/>
                  <a:moveTo>
                    <a:pt x="17929" y="10790"/>
                  </a:moveTo>
                  <a:lnTo>
                    <a:pt x="17929" y="10039"/>
                  </a:lnTo>
                  <a:lnTo>
                    <a:pt x="18327" y="10039"/>
                  </a:lnTo>
                  <a:lnTo>
                    <a:pt x="18327" y="10790"/>
                  </a:lnTo>
                  <a:close/>
                  <a:moveTo>
                    <a:pt x="17929" y="10018"/>
                  </a:moveTo>
                  <a:lnTo>
                    <a:pt x="17929" y="9267"/>
                  </a:lnTo>
                  <a:lnTo>
                    <a:pt x="18327" y="9267"/>
                  </a:lnTo>
                  <a:lnTo>
                    <a:pt x="18327" y="10018"/>
                  </a:lnTo>
                  <a:close/>
                  <a:moveTo>
                    <a:pt x="17929" y="9246"/>
                  </a:moveTo>
                  <a:lnTo>
                    <a:pt x="17929" y="8495"/>
                  </a:lnTo>
                  <a:lnTo>
                    <a:pt x="18327" y="8495"/>
                  </a:lnTo>
                  <a:lnTo>
                    <a:pt x="18327" y="9246"/>
                  </a:lnTo>
                  <a:close/>
                  <a:moveTo>
                    <a:pt x="17929" y="8474"/>
                  </a:moveTo>
                  <a:lnTo>
                    <a:pt x="17929" y="7728"/>
                  </a:lnTo>
                  <a:lnTo>
                    <a:pt x="18327" y="7728"/>
                  </a:lnTo>
                  <a:lnTo>
                    <a:pt x="18327" y="8474"/>
                  </a:lnTo>
                  <a:close/>
                  <a:moveTo>
                    <a:pt x="17929" y="7707"/>
                  </a:moveTo>
                  <a:lnTo>
                    <a:pt x="17929" y="6956"/>
                  </a:lnTo>
                  <a:lnTo>
                    <a:pt x="18327" y="6956"/>
                  </a:lnTo>
                  <a:lnTo>
                    <a:pt x="18327" y="7707"/>
                  </a:lnTo>
                  <a:close/>
                  <a:moveTo>
                    <a:pt x="17929" y="6934"/>
                  </a:moveTo>
                  <a:lnTo>
                    <a:pt x="17929" y="6184"/>
                  </a:lnTo>
                  <a:lnTo>
                    <a:pt x="18327" y="6184"/>
                  </a:lnTo>
                  <a:lnTo>
                    <a:pt x="18327" y="6934"/>
                  </a:lnTo>
                  <a:close/>
                  <a:moveTo>
                    <a:pt x="17929" y="6162"/>
                  </a:moveTo>
                  <a:lnTo>
                    <a:pt x="17929" y="5416"/>
                  </a:lnTo>
                  <a:lnTo>
                    <a:pt x="18327" y="5416"/>
                  </a:lnTo>
                  <a:lnTo>
                    <a:pt x="18327" y="6162"/>
                  </a:lnTo>
                  <a:close/>
                  <a:moveTo>
                    <a:pt x="17918" y="6162"/>
                  </a:moveTo>
                  <a:lnTo>
                    <a:pt x="17521" y="6162"/>
                  </a:lnTo>
                  <a:lnTo>
                    <a:pt x="17521" y="5416"/>
                  </a:lnTo>
                  <a:lnTo>
                    <a:pt x="17918" y="5416"/>
                  </a:lnTo>
                  <a:close/>
                  <a:moveTo>
                    <a:pt x="17509" y="6162"/>
                  </a:moveTo>
                  <a:lnTo>
                    <a:pt x="17115" y="6162"/>
                  </a:lnTo>
                  <a:lnTo>
                    <a:pt x="17115" y="5416"/>
                  </a:lnTo>
                  <a:lnTo>
                    <a:pt x="17509" y="5416"/>
                  </a:lnTo>
                  <a:close/>
                  <a:moveTo>
                    <a:pt x="17104" y="6162"/>
                  </a:moveTo>
                  <a:lnTo>
                    <a:pt x="16707" y="6162"/>
                  </a:lnTo>
                  <a:lnTo>
                    <a:pt x="16707" y="5416"/>
                  </a:lnTo>
                  <a:lnTo>
                    <a:pt x="17104" y="5416"/>
                  </a:lnTo>
                  <a:close/>
                  <a:moveTo>
                    <a:pt x="16695" y="6162"/>
                  </a:moveTo>
                  <a:lnTo>
                    <a:pt x="16298" y="6162"/>
                  </a:lnTo>
                  <a:lnTo>
                    <a:pt x="16298" y="5416"/>
                  </a:lnTo>
                  <a:lnTo>
                    <a:pt x="16695" y="5416"/>
                  </a:lnTo>
                  <a:close/>
                  <a:moveTo>
                    <a:pt x="16287" y="6162"/>
                  </a:moveTo>
                  <a:lnTo>
                    <a:pt x="15890" y="6162"/>
                  </a:lnTo>
                  <a:lnTo>
                    <a:pt x="15890" y="5416"/>
                  </a:lnTo>
                  <a:lnTo>
                    <a:pt x="16287" y="5416"/>
                  </a:lnTo>
                  <a:close/>
                  <a:moveTo>
                    <a:pt x="15878" y="6162"/>
                  </a:moveTo>
                  <a:lnTo>
                    <a:pt x="15484" y="6162"/>
                  </a:lnTo>
                  <a:lnTo>
                    <a:pt x="15484" y="5416"/>
                  </a:lnTo>
                  <a:lnTo>
                    <a:pt x="15878" y="5416"/>
                  </a:lnTo>
                  <a:close/>
                  <a:moveTo>
                    <a:pt x="15472" y="6162"/>
                  </a:moveTo>
                  <a:lnTo>
                    <a:pt x="15075" y="6162"/>
                  </a:lnTo>
                  <a:lnTo>
                    <a:pt x="15075" y="5416"/>
                  </a:lnTo>
                  <a:lnTo>
                    <a:pt x="15472" y="5416"/>
                  </a:lnTo>
                  <a:close/>
                  <a:moveTo>
                    <a:pt x="15064" y="6162"/>
                  </a:moveTo>
                  <a:lnTo>
                    <a:pt x="14667" y="6162"/>
                  </a:lnTo>
                  <a:lnTo>
                    <a:pt x="14667" y="5416"/>
                  </a:lnTo>
                  <a:lnTo>
                    <a:pt x="15064" y="5416"/>
                  </a:lnTo>
                  <a:close/>
                  <a:moveTo>
                    <a:pt x="14655" y="6162"/>
                  </a:moveTo>
                  <a:lnTo>
                    <a:pt x="14261" y="6162"/>
                  </a:lnTo>
                  <a:lnTo>
                    <a:pt x="14261" y="5416"/>
                  </a:lnTo>
                  <a:lnTo>
                    <a:pt x="14655" y="5416"/>
                  </a:lnTo>
                  <a:close/>
                  <a:moveTo>
                    <a:pt x="14250" y="6162"/>
                  </a:moveTo>
                  <a:lnTo>
                    <a:pt x="13852" y="6162"/>
                  </a:lnTo>
                  <a:lnTo>
                    <a:pt x="13852" y="5416"/>
                  </a:lnTo>
                  <a:lnTo>
                    <a:pt x="14250" y="5416"/>
                  </a:lnTo>
                  <a:close/>
                  <a:moveTo>
                    <a:pt x="13841" y="6162"/>
                  </a:moveTo>
                  <a:lnTo>
                    <a:pt x="13444" y="6162"/>
                  </a:lnTo>
                  <a:lnTo>
                    <a:pt x="13444" y="5416"/>
                  </a:lnTo>
                  <a:lnTo>
                    <a:pt x="13841" y="5416"/>
                  </a:lnTo>
                  <a:close/>
                  <a:moveTo>
                    <a:pt x="13433" y="6162"/>
                  </a:moveTo>
                  <a:lnTo>
                    <a:pt x="13035" y="6162"/>
                  </a:lnTo>
                  <a:lnTo>
                    <a:pt x="13035" y="5416"/>
                  </a:lnTo>
                  <a:lnTo>
                    <a:pt x="13433" y="5416"/>
                  </a:lnTo>
                  <a:close/>
                  <a:moveTo>
                    <a:pt x="13024" y="6162"/>
                  </a:moveTo>
                  <a:lnTo>
                    <a:pt x="12630" y="6162"/>
                  </a:lnTo>
                  <a:lnTo>
                    <a:pt x="12630" y="5416"/>
                  </a:lnTo>
                  <a:lnTo>
                    <a:pt x="13024" y="5416"/>
                  </a:lnTo>
                  <a:close/>
                  <a:moveTo>
                    <a:pt x="12618" y="6162"/>
                  </a:moveTo>
                  <a:lnTo>
                    <a:pt x="12221" y="6162"/>
                  </a:lnTo>
                  <a:lnTo>
                    <a:pt x="12221" y="5416"/>
                  </a:lnTo>
                  <a:lnTo>
                    <a:pt x="12618" y="5416"/>
                  </a:lnTo>
                  <a:close/>
                  <a:moveTo>
                    <a:pt x="12210" y="6162"/>
                  </a:moveTo>
                  <a:lnTo>
                    <a:pt x="11813" y="6162"/>
                  </a:lnTo>
                  <a:lnTo>
                    <a:pt x="11813" y="5416"/>
                  </a:lnTo>
                  <a:lnTo>
                    <a:pt x="12210" y="5416"/>
                  </a:lnTo>
                  <a:close/>
                  <a:moveTo>
                    <a:pt x="11801" y="6162"/>
                  </a:moveTo>
                  <a:lnTo>
                    <a:pt x="11428" y="6162"/>
                  </a:lnTo>
                  <a:lnTo>
                    <a:pt x="11428" y="5416"/>
                  </a:lnTo>
                  <a:lnTo>
                    <a:pt x="11801" y="5416"/>
                  </a:lnTo>
                  <a:close/>
                  <a:moveTo>
                    <a:pt x="11417" y="6162"/>
                  </a:moveTo>
                  <a:lnTo>
                    <a:pt x="11022" y="6162"/>
                  </a:lnTo>
                  <a:lnTo>
                    <a:pt x="11022" y="5416"/>
                  </a:lnTo>
                  <a:lnTo>
                    <a:pt x="11416" y="5416"/>
                  </a:lnTo>
                  <a:close/>
                  <a:moveTo>
                    <a:pt x="11011" y="6162"/>
                  </a:moveTo>
                  <a:lnTo>
                    <a:pt x="10614" y="6162"/>
                  </a:lnTo>
                  <a:lnTo>
                    <a:pt x="10614" y="5416"/>
                  </a:lnTo>
                  <a:lnTo>
                    <a:pt x="11011" y="5416"/>
                  </a:lnTo>
                  <a:close/>
                  <a:moveTo>
                    <a:pt x="10603" y="6162"/>
                  </a:moveTo>
                  <a:lnTo>
                    <a:pt x="10205" y="6162"/>
                  </a:lnTo>
                  <a:lnTo>
                    <a:pt x="10205" y="5416"/>
                  </a:lnTo>
                  <a:lnTo>
                    <a:pt x="10603" y="5416"/>
                  </a:lnTo>
                  <a:close/>
                  <a:moveTo>
                    <a:pt x="10194" y="6162"/>
                  </a:moveTo>
                  <a:lnTo>
                    <a:pt x="9799" y="6162"/>
                  </a:lnTo>
                  <a:lnTo>
                    <a:pt x="9799" y="5416"/>
                  </a:lnTo>
                  <a:lnTo>
                    <a:pt x="10193" y="5416"/>
                  </a:lnTo>
                  <a:close/>
                  <a:moveTo>
                    <a:pt x="9788" y="6162"/>
                  </a:moveTo>
                  <a:lnTo>
                    <a:pt x="9390" y="6162"/>
                  </a:lnTo>
                  <a:lnTo>
                    <a:pt x="9390" y="5416"/>
                  </a:lnTo>
                  <a:lnTo>
                    <a:pt x="9787" y="5416"/>
                  </a:lnTo>
                  <a:close/>
                  <a:moveTo>
                    <a:pt x="9380" y="6162"/>
                  </a:moveTo>
                  <a:lnTo>
                    <a:pt x="8982" y="6162"/>
                  </a:lnTo>
                  <a:lnTo>
                    <a:pt x="8982" y="5416"/>
                  </a:lnTo>
                  <a:lnTo>
                    <a:pt x="9379" y="5416"/>
                  </a:lnTo>
                  <a:close/>
                  <a:moveTo>
                    <a:pt x="8971" y="6162"/>
                  </a:moveTo>
                  <a:lnTo>
                    <a:pt x="8573" y="6162"/>
                  </a:lnTo>
                  <a:lnTo>
                    <a:pt x="8573" y="5416"/>
                  </a:lnTo>
                  <a:lnTo>
                    <a:pt x="8970" y="5416"/>
                  </a:lnTo>
                  <a:close/>
                  <a:moveTo>
                    <a:pt x="8563" y="6162"/>
                  </a:moveTo>
                  <a:lnTo>
                    <a:pt x="8168" y="6162"/>
                  </a:lnTo>
                  <a:lnTo>
                    <a:pt x="8168" y="5416"/>
                  </a:lnTo>
                  <a:lnTo>
                    <a:pt x="8563" y="5416"/>
                  </a:lnTo>
                  <a:close/>
                  <a:moveTo>
                    <a:pt x="8157" y="6162"/>
                  </a:moveTo>
                  <a:lnTo>
                    <a:pt x="7760" y="6162"/>
                  </a:lnTo>
                  <a:lnTo>
                    <a:pt x="7760" y="5416"/>
                  </a:lnTo>
                  <a:lnTo>
                    <a:pt x="8157" y="5416"/>
                  </a:lnTo>
                  <a:close/>
                  <a:moveTo>
                    <a:pt x="7748" y="6162"/>
                  </a:moveTo>
                  <a:lnTo>
                    <a:pt x="7351" y="6162"/>
                  </a:lnTo>
                  <a:lnTo>
                    <a:pt x="7351" y="5416"/>
                  </a:lnTo>
                  <a:lnTo>
                    <a:pt x="7748" y="5416"/>
                  </a:lnTo>
                  <a:close/>
                  <a:moveTo>
                    <a:pt x="7340" y="6162"/>
                  </a:moveTo>
                  <a:lnTo>
                    <a:pt x="6946" y="6162"/>
                  </a:lnTo>
                  <a:lnTo>
                    <a:pt x="6946" y="5416"/>
                  </a:lnTo>
                  <a:lnTo>
                    <a:pt x="7340" y="5416"/>
                  </a:lnTo>
                  <a:close/>
                  <a:moveTo>
                    <a:pt x="6934" y="6162"/>
                  </a:moveTo>
                  <a:lnTo>
                    <a:pt x="6537" y="6162"/>
                  </a:lnTo>
                  <a:lnTo>
                    <a:pt x="6537" y="5416"/>
                  </a:lnTo>
                  <a:lnTo>
                    <a:pt x="6934" y="5416"/>
                  </a:lnTo>
                  <a:close/>
                  <a:moveTo>
                    <a:pt x="6526" y="6162"/>
                  </a:moveTo>
                  <a:lnTo>
                    <a:pt x="6129" y="6162"/>
                  </a:lnTo>
                  <a:lnTo>
                    <a:pt x="6129" y="5416"/>
                  </a:lnTo>
                  <a:lnTo>
                    <a:pt x="6526" y="5416"/>
                  </a:lnTo>
                  <a:close/>
                  <a:moveTo>
                    <a:pt x="6117" y="6162"/>
                  </a:moveTo>
                  <a:lnTo>
                    <a:pt x="5720" y="6162"/>
                  </a:lnTo>
                  <a:lnTo>
                    <a:pt x="5720" y="5416"/>
                  </a:lnTo>
                  <a:lnTo>
                    <a:pt x="6117" y="5416"/>
                  </a:lnTo>
                  <a:close/>
                  <a:moveTo>
                    <a:pt x="5709" y="6162"/>
                  </a:moveTo>
                  <a:lnTo>
                    <a:pt x="5314" y="6162"/>
                  </a:lnTo>
                  <a:lnTo>
                    <a:pt x="5314" y="5416"/>
                  </a:lnTo>
                  <a:lnTo>
                    <a:pt x="5709" y="5416"/>
                  </a:lnTo>
                  <a:close/>
                  <a:moveTo>
                    <a:pt x="5303" y="6162"/>
                  </a:moveTo>
                  <a:lnTo>
                    <a:pt x="4906" y="6162"/>
                  </a:lnTo>
                  <a:lnTo>
                    <a:pt x="4906" y="5416"/>
                  </a:lnTo>
                  <a:lnTo>
                    <a:pt x="5303" y="5416"/>
                  </a:lnTo>
                  <a:close/>
                  <a:moveTo>
                    <a:pt x="4894" y="6162"/>
                  </a:moveTo>
                  <a:lnTo>
                    <a:pt x="4497" y="6162"/>
                  </a:lnTo>
                  <a:lnTo>
                    <a:pt x="4497" y="5416"/>
                  </a:lnTo>
                  <a:lnTo>
                    <a:pt x="4894" y="5416"/>
                  </a:lnTo>
                  <a:close/>
                  <a:moveTo>
                    <a:pt x="4486" y="6162"/>
                  </a:moveTo>
                  <a:lnTo>
                    <a:pt x="4089" y="6162"/>
                  </a:lnTo>
                  <a:lnTo>
                    <a:pt x="4089" y="5416"/>
                  </a:lnTo>
                  <a:lnTo>
                    <a:pt x="4486" y="5416"/>
                  </a:lnTo>
                  <a:close/>
                  <a:moveTo>
                    <a:pt x="4077" y="6162"/>
                  </a:moveTo>
                  <a:lnTo>
                    <a:pt x="3682" y="6162"/>
                  </a:lnTo>
                  <a:lnTo>
                    <a:pt x="3682" y="5416"/>
                  </a:lnTo>
                  <a:lnTo>
                    <a:pt x="4077" y="5416"/>
                  </a:lnTo>
                  <a:close/>
                  <a:moveTo>
                    <a:pt x="3672" y="6162"/>
                  </a:moveTo>
                  <a:lnTo>
                    <a:pt x="3274" y="6162"/>
                  </a:lnTo>
                  <a:lnTo>
                    <a:pt x="3274" y="5416"/>
                  </a:lnTo>
                  <a:lnTo>
                    <a:pt x="3671" y="5416"/>
                  </a:lnTo>
                  <a:close/>
                  <a:moveTo>
                    <a:pt x="3263" y="6162"/>
                  </a:moveTo>
                  <a:lnTo>
                    <a:pt x="2866" y="6162"/>
                  </a:lnTo>
                  <a:lnTo>
                    <a:pt x="2866" y="5416"/>
                  </a:lnTo>
                  <a:lnTo>
                    <a:pt x="3263" y="5416"/>
                  </a:lnTo>
                  <a:close/>
                  <a:moveTo>
                    <a:pt x="3263" y="6184"/>
                  </a:moveTo>
                  <a:lnTo>
                    <a:pt x="3263" y="6934"/>
                  </a:lnTo>
                  <a:lnTo>
                    <a:pt x="2866" y="6934"/>
                  </a:lnTo>
                  <a:lnTo>
                    <a:pt x="2866" y="6184"/>
                  </a:lnTo>
                  <a:close/>
                  <a:moveTo>
                    <a:pt x="3263" y="6956"/>
                  </a:moveTo>
                  <a:lnTo>
                    <a:pt x="3263" y="7707"/>
                  </a:lnTo>
                  <a:lnTo>
                    <a:pt x="2866" y="7707"/>
                  </a:lnTo>
                  <a:lnTo>
                    <a:pt x="2866" y="6956"/>
                  </a:lnTo>
                  <a:close/>
                  <a:moveTo>
                    <a:pt x="3263" y="7728"/>
                  </a:moveTo>
                  <a:lnTo>
                    <a:pt x="3263" y="8474"/>
                  </a:lnTo>
                  <a:lnTo>
                    <a:pt x="2866" y="8474"/>
                  </a:lnTo>
                  <a:lnTo>
                    <a:pt x="2866" y="7728"/>
                  </a:lnTo>
                  <a:close/>
                  <a:moveTo>
                    <a:pt x="3263" y="8495"/>
                  </a:moveTo>
                  <a:lnTo>
                    <a:pt x="3263" y="9246"/>
                  </a:lnTo>
                  <a:lnTo>
                    <a:pt x="2866" y="9246"/>
                  </a:lnTo>
                  <a:lnTo>
                    <a:pt x="2866" y="8495"/>
                  </a:lnTo>
                  <a:close/>
                  <a:moveTo>
                    <a:pt x="3263" y="9267"/>
                  </a:moveTo>
                  <a:lnTo>
                    <a:pt x="3263" y="10018"/>
                  </a:lnTo>
                  <a:lnTo>
                    <a:pt x="2866" y="10018"/>
                  </a:lnTo>
                  <a:lnTo>
                    <a:pt x="2866" y="9267"/>
                  </a:lnTo>
                  <a:close/>
                  <a:moveTo>
                    <a:pt x="3263" y="10039"/>
                  </a:moveTo>
                  <a:lnTo>
                    <a:pt x="3263" y="10790"/>
                  </a:lnTo>
                  <a:lnTo>
                    <a:pt x="2866" y="10790"/>
                  </a:lnTo>
                  <a:lnTo>
                    <a:pt x="2866" y="10039"/>
                  </a:lnTo>
                  <a:close/>
                  <a:moveTo>
                    <a:pt x="3263" y="10812"/>
                  </a:moveTo>
                  <a:lnTo>
                    <a:pt x="3263" y="11557"/>
                  </a:lnTo>
                  <a:lnTo>
                    <a:pt x="2866" y="11557"/>
                  </a:lnTo>
                  <a:lnTo>
                    <a:pt x="2866" y="10812"/>
                  </a:lnTo>
                  <a:close/>
                  <a:moveTo>
                    <a:pt x="3263" y="11579"/>
                  </a:moveTo>
                  <a:lnTo>
                    <a:pt x="3263" y="12329"/>
                  </a:lnTo>
                  <a:lnTo>
                    <a:pt x="2866" y="12329"/>
                  </a:lnTo>
                  <a:lnTo>
                    <a:pt x="2866" y="11579"/>
                  </a:lnTo>
                  <a:close/>
                  <a:moveTo>
                    <a:pt x="3263" y="12351"/>
                  </a:moveTo>
                  <a:lnTo>
                    <a:pt x="3263" y="13102"/>
                  </a:lnTo>
                  <a:lnTo>
                    <a:pt x="2866" y="13102"/>
                  </a:lnTo>
                  <a:lnTo>
                    <a:pt x="2866" y="12351"/>
                  </a:lnTo>
                  <a:close/>
                  <a:moveTo>
                    <a:pt x="3263" y="13123"/>
                  </a:moveTo>
                  <a:lnTo>
                    <a:pt x="3263" y="13874"/>
                  </a:lnTo>
                  <a:lnTo>
                    <a:pt x="2866" y="13874"/>
                  </a:lnTo>
                  <a:lnTo>
                    <a:pt x="2866" y="13123"/>
                  </a:lnTo>
                  <a:close/>
                  <a:moveTo>
                    <a:pt x="3263" y="13895"/>
                  </a:moveTo>
                  <a:lnTo>
                    <a:pt x="3263" y="14640"/>
                  </a:lnTo>
                  <a:lnTo>
                    <a:pt x="2866" y="14640"/>
                  </a:lnTo>
                  <a:lnTo>
                    <a:pt x="2866" y="13894"/>
                  </a:lnTo>
                  <a:close/>
                  <a:moveTo>
                    <a:pt x="3263" y="14662"/>
                  </a:moveTo>
                  <a:lnTo>
                    <a:pt x="3263" y="15412"/>
                  </a:lnTo>
                  <a:lnTo>
                    <a:pt x="2866" y="15412"/>
                  </a:lnTo>
                  <a:lnTo>
                    <a:pt x="2866" y="14661"/>
                  </a:lnTo>
                  <a:close/>
                  <a:moveTo>
                    <a:pt x="3263" y="15434"/>
                  </a:moveTo>
                  <a:lnTo>
                    <a:pt x="3263" y="16184"/>
                  </a:lnTo>
                  <a:lnTo>
                    <a:pt x="2866" y="16184"/>
                  </a:lnTo>
                  <a:lnTo>
                    <a:pt x="2866" y="15433"/>
                  </a:lnTo>
                  <a:close/>
                  <a:moveTo>
                    <a:pt x="3274" y="15434"/>
                  </a:moveTo>
                  <a:lnTo>
                    <a:pt x="3671" y="15434"/>
                  </a:lnTo>
                  <a:lnTo>
                    <a:pt x="3671" y="16184"/>
                  </a:lnTo>
                  <a:lnTo>
                    <a:pt x="3274" y="16184"/>
                  </a:lnTo>
                  <a:close/>
                  <a:moveTo>
                    <a:pt x="3683" y="15434"/>
                  </a:moveTo>
                  <a:lnTo>
                    <a:pt x="4077" y="15434"/>
                  </a:lnTo>
                  <a:lnTo>
                    <a:pt x="4077" y="16184"/>
                  </a:lnTo>
                  <a:lnTo>
                    <a:pt x="3682" y="16184"/>
                  </a:lnTo>
                  <a:close/>
                  <a:moveTo>
                    <a:pt x="4089" y="15434"/>
                  </a:moveTo>
                  <a:lnTo>
                    <a:pt x="4486" y="15434"/>
                  </a:lnTo>
                  <a:lnTo>
                    <a:pt x="4486" y="16184"/>
                  </a:lnTo>
                  <a:lnTo>
                    <a:pt x="4089" y="16184"/>
                  </a:lnTo>
                  <a:close/>
                  <a:moveTo>
                    <a:pt x="4497" y="15434"/>
                  </a:moveTo>
                  <a:lnTo>
                    <a:pt x="4894" y="15434"/>
                  </a:lnTo>
                  <a:lnTo>
                    <a:pt x="4894" y="16184"/>
                  </a:lnTo>
                  <a:lnTo>
                    <a:pt x="4497" y="16184"/>
                  </a:lnTo>
                  <a:close/>
                  <a:moveTo>
                    <a:pt x="4906" y="15434"/>
                  </a:moveTo>
                  <a:lnTo>
                    <a:pt x="5303" y="15434"/>
                  </a:lnTo>
                  <a:lnTo>
                    <a:pt x="5303" y="16184"/>
                  </a:lnTo>
                  <a:lnTo>
                    <a:pt x="4906" y="16184"/>
                  </a:lnTo>
                  <a:close/>
                  <a:moveTo>
                    <a:pt x="5314" y="15434"/>
                  </a:moveTo>
                  <a:lnTo>
                    <a:pt x="5709" y="15434"/>
                  </a:lnTo>
                  <a:lnTo>
                    <a:pt x="5709" y="16184"/>
                  </a:lnTo>
                  <a:lnTo>
                    <a:pt x="5314" y="16184"/>
                  </a:lnTo>
                  <a:close/>
                  <a:moveTo>
                    <a:pt x="5720" y="15434"/>
                  </a:moveTo>
                  <a:lnTo>
                    <a:pt x="6117" y="15434"/>
                  </a:lnTo>
                  <a:lnTo>
                    <a:pt x="6117" y="16184"/>
                  </a:lnTo>
                  <a:lnTo>
                    <a:pt x="5720" y="16184"/>
                  </a:lnTo>
                  <a:close/>
                  <a:moveTo>
                    <a:pt x="6129" y="15434"/>
                  </a:moveTo>
                  <a:lnTo>
                    <a:pt x="6526" y="15434"/>
                  </a:lnTo>
                  <a:lnTo>
                    <a:pt x="6526" y="16184"/>
                  </a:lnTo>
                  <a:lnTo>
                    <a:pt x="6129" y="16184"/>
                  </a:lnTo>
                  <a:close/>
                  <a:moveTo>
                    <a:pt x="6537" y="15434"/>
                  </a:moveTo>
                  <a:lnTo>
                    <a:pt x="6934" y="15434"/>
                  </a:lnTo>
                  <a:lnTo>
                    <a:pt x="6934" y="16184"/>
                  </a:lnTo>
                  <a:lnTo>
                    <a:pt x="6537" y="16184"/>
                  </a:lnTo>
                  <a:close/>
                  <a:moveTo>
                    <a:pt x="6946" y="15434"/>
                  </a:moveTo>
                  <a:lnTo>
                    <a:pt x="7340" y="15434"/>
                  </a:lnTo>
                  <a:lnTo>
                    <a:pt x="7340" y="16184"/>
                  </a:lnTo>
                  <a:lnTo>
                    <a:pt x="6946" y="16184"/>
                  </a:lnTo>
                  <a:close/>
                  <a:moveTo>
                    <a:pt x="7351" y="15434"/>
                  </a:moveTo>
                  <a:lnTo>
                    <a:pt x="7748" y="15434"/>
                  </a:lnTo>
                  <a:lnTo>
                    <a:pt x="7748" y="16184"/>
                  </a:lnTo>
                  <a:lnTo>
                    <a:pt x="7351" y="16184"/>
                  </a:lnTo>
                  <a:close/>
                  <a:moveTo>
                    <a:pt x="7760" y="15434"/>
                  </a:moveTo>
                  <a:lnTo>
                    <a:pt x="8157" y="15434"/>
                  </a:lnTo>
                  <a:lnTo>
                    <a:pt x="8157" y="16184"/>
                  </a:lnTo>
                  <a:lnTo>
                    <a:pt x="7760" y="16184"/>
                  </a:lnTo>
                  <a:close/>
                  <a:moveTo>
                    <a:pt x="8168" y="15434"/>
                  </a:moveTo>
                  <a:lnTo>
                    <a:pt x="8563" y="15434"/>
                  </a:lnTo>
                  <a:lnTo>
                    <a:pt x="8563" y="16184"/>
                  </a:lnTo>
                  <a:lnTo>
                    <a:pt x="8168" y="16184"/>
                  </a:lnTo>
                  <a:close/>
                  <a:moveTo>
                    <a:pt x="8574" y="15434"/>
                  </a:moveTo>
                  <a:lnTo>
                    <a:pt x="8971" y="15434"/>
                  </a:lnTo>
                  <a:lnTo>
                    <a:pt x="8971" y="16184"/>
                  </a:lnTo>
                  <a:lnTo>
                    <a:pt x="8573" y="16184"/>
                  </a:lnTo>
                  <a:close/>
                  <a:moveTo>
                    <a:pt x="8983" y="15434"/>
                  </a:moveTo>
                  <a:lnTo>
                    <a:pt x="9380" y="15434"/>
                  </a:lnTo>
                  <a:lnTo>
                    <a:pt x="9380" y="16184"/>
                  </a:lnTo>
                  <a:lnTo>
                    <a:pt x="8982" y="16184"/>
                  </a:lnTo>
                  <a:close/>
                  <a:moveTo>
                    <a:pt x="9391" y="15434"/>
                  </a:moveTo>
                  <a:lnTo>
                    <a:pt x="9788" y="15434"/>
                  </a:lnTo>
                  <a:lnTo>
                    <a:pt x="9788" y="16184"/>
                  </a:lnTo>
                  <a:lnTo>
                    <a:pt x="9390" y="16184"/>
                  </a:lnTo>
                  <a:close/>
                  <a:moveTo>
                    <a:pt x="9800" y="15434"/>
                  </a:moveTo>
                  <a:lnTo>
                    <a:pt x="10194" y="15434"/>
                  </a:lnTo>
                  <a:lnTo>
                    <a:pt x="10194" y="16184"/>
                  </a:lnTo>
                  <a:lnTo>
                    <a:pt x="9799" y="16184"/>
                  </a:lnTo>
                  <a:close/>
                  <a:moveTo>
                    <a:pt x="10205" y="15434"/>
                  </a:moveTo>
                  <a:lnTo>
                    <a:pt x="10603" y="15434"/>
                  </a:lnTo>
                  <a:lnTo>
                    <a:pt x="10603" y="16184"/>
                  </a:lnTo>
                  <a:lnTo>
                    <a:pt x="10205" y="16184"/>
                  </a:lnTo>
                  <a:close/>
                  <a:moveTo>
                    <a:pt x="10614" y="15434"/>
                  </a:moveTo>
                  <a:lnTo>
                    <a:pt x="11011" y="15434"/>
                  </a:lnTo>
                  <a:lnTo>
                    <a:pt x="11011" y="16184"/>
                  </a:lnTo>
                  <a:lnTo>
                    <a:pt x="10614" y="16184"/>
                  </a:lnTo>
                  <a:close/>
                  <a:moveTo>
                    <a:pt x="11022" y="15434"/>
                  </a:moveTo>
                  <a:lnTo>
                    <a:pt x="11417" y="15434"/>
                  </a:lnTo>
                  <a:lnTo>
                    <a:pt x="11417" y="16184"/>
                  </a:lnTo>
                  <a:lnTo>
                    <a:pt x="11022" y="16184"/>
                  </a:lnTo>
                  <a:close/>
                  <a:moveTo>
                    <a:pt x="11428" y="15434"/>
                  </a:moveTo>
                  <a:lnTo>
                    <a:pt x="11801" y="15434"/>
                  </a:lnTo>
                  <a:lnTo>
                    <a:pt x="11801" y="16184"/>
                  </a:lnTo>
                  <a:lnTo>
                    <a:pt x="11428" y="16184"/>
                  </a:lnTo>
                  <a:close/>
                  <a:moveTo>
                    <a:pt x="11813" y="15434"/>
                  </a:moveTo>
                  <a:lnTo>
                    <a:pt x="12210" y="15434"/>
                  </a:lnTo>
                  <a:lnTo>
                    <a:pt x="12210" y="16184"/>
                  </a:lnTo>
                  <a:lnTo>
                    <a:pt x="11813" y="16184"/>
                  </a:lnTo>
                  <a:close/>
                  <a:moveTo>
                    <a:pt x="12221" y="15434"/>
                  </a:moveTo>
                  <a:lnTo>
                    <a:pt x="12618" y="15434"/>
                  </a:lnTo>
                  <a:lnTo>
                    <a:pt x="12618" y="16184"/>
                  </a:lnTo>
                  <a:lnTo>
                    <a:pt x="12221" y="16184"/>
                  </a:lnTo>
                  <a:close/>
                  <a:moveTo>
                    <a:pt x="12630" y="15434"/>
                  </a:moveTo>
                  <a:lnTo>
                    <a:pt x="13024" y="15434"/>
                  </a:lnTo>
                  <a:lnTo>
                    <a:pt x="13024" y="16184"/>
                  </a:lnTo>
                  <a:lnTo>
                    <a:pt x="12630" y="16184"/>
                  </a:lnTo>
                  <a:close/>
                  <a:moveTo>
                    <a:pt x="13035" y="15434"/>
                  </a:moveTo>
                  <a:lnTo>
                    <a:pt x="13433" y="15434"/>
                  </a:lnTo>
                  <a:lnTo>
                    <a:pt x="13433" y="16184"/>
                  </a:lnTo>
                  <a:lnTo>
                    <a:pt x="13035" y="16184"/>
                  </a:lnTo>
                  <a:close/>
                  <a:moveTo>
                    <a:pt x="13444" y="15434"/>
                  </a:moveTo>
                  <a:lnTo>
                    <a:pt x="13841" y="15434"/>
                  </a:lnTo>
                  <a:lnTo>
                    <a:pt x="13841" y="16184"/>
                  </a:lnTo>
                  <a:lnTo>
                    <a:pt x="13444" y="16184"/>
                  </a:lnTo>
                  <a:close/>
                  <a:moveTo>
                    <a:pt x="13852" y="15434"/>
                  </a:moveTo>
                  <a:lnTo>
                    <a:pt x="14250" y="15434"/>
                  </a:lnTo>
                  <a:lnTo>
                    <a:pt x="14250" y="16184"/>
                  </a:lnTo>
                  <a:lnTo>
                    <a:pt x="13852" y="16184"/>
                  </a:lnTo>
                  <a:close/>
                  <a:moveTo>
                    <a:pt x="14261" y="15434"/>
                  </a:moveTo>
                  <a:lnTo>
                    <a:pt x="14655" y="15434"/>
                  </a:lnTo>
                  <a:lnTo>
                    <a:pt x="14655" y="16184"/>
                  </a:lnTo>
                  <a:lnTo>
                    <a:pt x="14261" y="16184"/>
                  </a:lnTo>
                  <a:close/>
                  <a:moveTo>
                    <a:pt x="14667" y="15434"/>
                  </a:moveTo>
                  <a:lnTo>
                    <a:pt x="15064" y="15434"/>
                  </a:lnTo>
                  <a:lnTo>
                    <a:pt x="15064" y="16184"/>
                  </a:lnTo>
                  <a:lnTo>
                    <a:pt x="14667" y="16184"/>
                  </a:lnTo>
                  <a:close/>
                  <a:moveTo>
                    <a:pt x="15075" y="15434"/>
                  </a:moveTo>
                  <a:lnTo>
                    <a:pt x="15472" y="15434"/>
                  </a:lnTo>
                  <a:lnTo>
                    <a:pt x="15472" y="16184"/>
                  </a:lnTo>
                  <a:lnTo>
                    <a:pt x="15075" y="16184"/>
                  </a:lnTo>
                  <a:close/>
                  <a:moveTo>
                    <a:pt x="15484" y="15434"/>
                  </a:moveTo>
                  <a:lnTo>
                    <a:pt x="15878" y="15434"/>
                  </a:lnTo>
                  <a:lnTo>
                    <a:pt x="15878" y="16184"/>
                  </a:lnTo>
                  <a:lnTo>
                    <a:pt x="15484" y="16184"/>
                  </a:lnTo>
                  <a:close/>
                  <a:moveTo>
                    <a:pt x="15890" y="15434"/>
                  </a:moveTo>
                  <a:lnTo>
                    <a:pt x="16287" y="15434"/>
                  </a:lnTo>
                  <a:lnTo>
                    <a:pt x="16287" y="16184"/>
                  </a:lnTo>
                  <a:lnTo>
                    <a:pt x="15890" y="16184"/>
                  </a:lnTo>
                  <a:close/>
                  <a:moveTo>
                    <a:pt x="16298" y="15434"/>
                  </a:moveTo>
                  <a:lnTo>
                    <a:pt x="16695" y="15434"/>
                  </a:lnTo>
                  <a:lnTo>
                    <a:pt x="16695" y="16184"/>
                  </a:lnTo>
                  <a:lnTo>
                    <a:pt x="16298" y="16184"/>
                  </a:lnTo>
                  <a:close/>
                  <a:moveTo>
                    <a:pt x="16707" y="15434"/>
                  </a:moveTo>
                  <a:lnTo>
                    <a:pt x="17104" y="15434"/>
                  </a:lnTo>
                  <a:lnTo>
                    <a:pt x="17104" y="16184"/>
                  </a:lnTo>
                  <a:lnTo>
                    <a:pt x="16707" y="16184"/>
                  </a:lnTo>
                  <a:close/>
                  <a:moveTo>
                    <a:pt x="17115" y="15434"/>
                  </a:moveTo>
                  <a:lnTo>
                    <a:pt x="17509" y="15434"/>
                  </a:lnTo>
                  <a:lnTo>
                    <a:pt x="17509" y="16184"/>
                  </a:lnTo>
                  <a:lnTo>
                    <a:pt x="17115" y="16184"/>
                  </a:lnTo>
                  <a:close/>
                  <a:moveTo>
                    <a:pt x="17521" y="15434"/>
                  </a:moveTo>
                  <a:lnTo>
                    <a:pt x="17918" y="15434"/>
                  </a:lnTo>
                  <a:lnTo>
                    <a:pt x="17918" y="16184"/>
                  </a:lnTo>
                  <a:lnTo>
                    <a:pt x="17521" y="16184"/>
                  </a:lnTo>
                  <a:close/>
                  <a:moveTo>
                    <a:pt x="17929" y="15434"/>
                  </a:moveTo>
                  <a:lnTo>
                    <a:pt x="18327" y="15434"/>
                  </a:lnTo>
                  <a:lnTo>
                    <a:pt x="18327" y="16184"/>
                  </a:lnTo>
                  <a:lnTo>
                    <a:pt x="17929" y="16184"/>
                  </a:lnTo>
                  <a:close/>
                  <a:moveTo>
                    <a:pt x="18338" y="15434"/>
                  </a:moveTo>
                  <a:lnTo>
                    <a:pt x="18735" y="15434"/>
                  </a:lnTo>
                  <a:lnTo>
                    <a:pt x="18735" y="16184"/>
                  </a:lnTo>
                  <a:lnTo>
                    <a:pt x="18338" y="16184"/>
                  </a:lnTo>
                  <a:close/>
                  <a:moveTo>
                    <a:pt x="18338" y="15413"/>
                  </a:moveTo>
                  <a:lnTo>
                    <a:pt x="18338" y="14662"/>
                  </a:lnTo>
                  <a:lnTo>
                    <a:pt x="18735" y="14662"/>
                  </a:lnTo>
                  <a:lnTo>
                    <a:pt x="18735" y="15412"/>
                  </a:lnTo>
                  <a:close/>
                  <a:moveTo>
                    <a:pt x="18338" y="14641"/>
                  </a:moveTo>
                  <a:lnTo>
                    <a:pt x="18338" y="13895"/>
                  </a:lnTo>
                  <a:lnTo>
                    <a:pt x="18735" y="13895"/>
                  </a:lnTo>
                  <a:lnTo>
                    <a:pt x="18735" y="14640"/>
                  </a:lnTo>
                  <a:close/>
                  <a:moveTo>
                    <a:pt x="18338" y="13874"/>
                  </a:moveTo>
                  <a:lnTo>
                    <a:pt x="18338" y="13123"/>
                  </a:lnTo>
                  <a:lnTo>
                    <a:pt x="18735" y="13123"/>
                  </a:lnTo>
                  <a:lnTo>
                    <a:pt x="18735" y="13874"/>
                  </a:lnTo>
                  <a:close/>
                  <a:moveTo>
                    <a:pt x="18338" y="13102"/>
                  </a:moveTo>
                  <a:lnTo>
                    <a:pt x="18338" y="12351"/>
                  </a:lnTo>
                  <a:lnTo>
                    <a:pt x="18735" y="12351"/>
                  </a:lnTo>
                  <a:lnTo>
                    <a:pt x="18735" y="13102"/>
                  </a:lnTo>
                  <a:close/>
                  <a:moveTo>
                    <a:pt x="18338" y="12329"/>
                  </a:moveTo>
                  <a:lnTo>
                    <a:pt x="18338" y="11579"/>
                  </a:lnTo>
                  <a:lnTo>
                    <a:pt x="18735" y="11579"/>
                  </a:lnTo>
                  <a:lnTo>
                    <a:pt x="18735" y="12329"/>
                  </a:lnTo>
                  <a:close/>
                  <a:moveTo>
                    <a:pt x="18338" y="11557"/>
                  </a:moveTo>
                  <a:lnTo>
                    <a:pt x="18338" y="10812"/>
                  </a:lnTo>
                  <a:lnTo>
                    <a:pt x="18735" y="10812"/>
                  </a:lnTo>
                  <a:lnTo>
                    <a:pt x="18735" y="11557"/>
                  </a:lnTo>
                  <a:close/>
                  <a:moveTo>
                    <a:pt x="18338" y="10790"/>
                  </a:moveTo>
                  <a:lnTo>
                    <a:pt x="18338" y="10039"/>
                  </a:lnTo>
                  <a:lnTo>
                    <a:pt x="18735" y="10039"/>
                  </a:lnTo>
                  <a:lnTo>
                    <a:pt x="18735" y="10790"/>
                  </a:lnTo>
                  <a:close/>
                  <a:moveTo>
                    <a:pt x="18338" y="10018"/>
                  </a:moveTo>
                  <a:lnTo>
                    <a:pt x="18338" y="9267"/>
                  </a:lnTo>
                  <a:lnTo>
                    <a:pt x="18735" y="9267"/>
                  </a:lnTo>
                  <a:lnTo>
                    <a:pt x="18735" y="10018"/>
                  </a:lnTo>
                  <a:close/>
                  <a:moveTo>
                    <a:pt x="18338" y="9246"/>
                  </a:moveTo>
                  <a:lnTo>
                    <a:pt x="18338" y="8495"/>
                  </a:lnTo>
                  <a:lnTo>
                    <a:pt x="18735" y="8495"/>
                  </a:lnTo>
                  <a:lnTo>
                    <a:pt x="18735" y="9246"/>
                  </a:lnTo>
                  <a:close/>
                  <a:moveTo>
                    <a:pt x="18338" y="8474"/>
                  </a:moveTo>
                  <a:lnTo>
                    <a:pt x="18338" y="7728"/>
                  </a:lnTo>
                  <a:lnTo>
                    <a:pt x="18735" y="7728"/>
                  </a:lnTo>
                  <a:lnTo>
                    <a:pt x="18735" y="8474"/>
                  </a:lnTo>
                  <a:close/>
                  <a:moveTo>
                    <a:pt x="18338" y="7707"/>
                  </a:moveTo>
                  <a:lnTo>
                    <a:pt x="18338" y="6956"/>
                  </a:lnTo>
                  <a:lnTo>
                    <a:pt x="18735" y="6956"/>
                  </a:lnTo>
                  <a:lnTo>
                    <a:pt x="18735" y="7707"/>
                  </a:lnTo>
                  <a:close/>
                  <a:moveTo>
                    <a:pt x="18338" y="6934"/>
                  </a:moveTo>
                  <a:lnTo>
                    <a:pt x="18338" y="6184"/>
                  </a:lnTo>
                  <a:lnTo>
                    <a:pt x="18735" y="6184"/>
                  </a:lnTo>
                  <a:lnTo>
                    <a:pt x="18735" y="6934"/>
                  </a:lnTo>
                  <a:close/>
                  <a:moveTo>
                    <a:pt x="18338" y="6162"/>
                  </a:moveTo>
                  <a:lnTo>
                    <a:pt x="18338" y="5416"/>
                  </a:lnTo>
                  <a:lnTo>
                    <a:pt x="18735" y="5416"/>
                  </a:lnTo>
                  <a:lnTo>
                    <a:pt x="18735" y="6162"/>
                  </a:lnTo>
                  <a:close/>
                  <a:moveTo>
                    <a:pt x="18338" y="5395"/>
                  </a:moveTo>
                  <a:lnTo>
                    <a:pt x="18338" y="4644"/>
                  </a:lnTo>
                  <a:lnTo>
                    <a:pt x="18735" y="4644"/>
                  </a:lnTo>
                  <a:lnTo>
                    <a:pt x="18735" y="5395"/>
                  </a:lnTo>
                  <a:close/>
                  <a:moveTo>
                    <a:pt x="18327" y="5395"/>
                  </a:moveTo>
                  <a:lnTo>
                    <a:pt x="17929" y="5395"/>
                  </a:lnTo>
                  <a:lnTo>
                    <a:pt x="17929" y="4644"/>
                  </a:lnTo>
                  <a:lnTo>
                    <a:pt x="18327" y="4644"/>
                  </a:lnTo>
                  <a:close/>
                  <a:moveTo>
                    <a:pt x="17918" y="5395"/>
                  </a:moveTo>
                  <a:lnTo>
                    <a:pt x="17521" y="5395"/>
                  </a:lnTo>
                  <a:lnTo>
                    <a:pt x="17521" y="4644"/>
                  </a:lnTo>
                  <a:lnTo>
                    <a:pt x="17918" y="4644"/>
                  </a:lnTo>
                  <a:close/>
                  <a:moveTo>
                    <a:pt x="17509" y="5395"/>
                  </a:moveTo>
                  <a:lnTo>
                    <a:pt x="17115" y="5395"/>
                  </a:lnTo>
                  <a:lnTo>
                    <a:pt x="17115" y="4644"/>
                  </a:lnTo>
                  <a:lnTo>
                    <a:pt x="17509" y="4644"/>
                  </a:lnTo>
                  <a:close/>
                  <a:moveTo>
                    <a:pt x="17104" y="5395"/>
                  </a:moveTo>
                  <a:lnTo>
                    <a:pt x="16707" y="5395"/>
                  </a:lnTo>
                  <a:lnTo>
                    <a:pt x="16707" y="4644"/>
                  </a:lnTo>
                  <a:lnTo>
                    <a:pt x="17104" y="4644"/>
                  </a:lnTo>
                  <a:close/>
                  <a:moveTo>
                    <a:pt x="16695" y="5395"/>
                  </a:moveTo>
                  <a:lnTo>
                    <a:pt x="16298" y="5395"/>
                  </a:lnTo>
                  <a:lnTo>
                    <a:pt x="16298" y="4644"/>
                  </a:lnTo>
                  <a:lnTo>
                    <a:pt x="16695" y="4644"/>
                  </a:lnTo>
                  <a:close/>
                  <a:moveTo>
                    <a:pt x="16287" y="5395"/>
                  </a:moveTo>
                  <a:lnTo>
                    <a:pt x="15890" y="5395"/>
                  </a:lnTo>
                  <a:lnTo>
                    <a:pt x="15890" y="4644"/>
                  </a:lnTo>
                  <a:lnTo>
                    <a:pt x="16287" y="4644"/>
                  </a:lnTo>
                  <a:close/>
                  <a:moveTo>
                    <a:pt x="15878" y="5395"/>
                  </a:moveTo>
                  <a:lnTo>
                    <a:pt x="15484" y="5395"/>
                  </a:lnTo>
                  <a:lnTo>
                    <a:pt x="15484" y="4644"/>
                  </a:lnTo>
                  <a:lnTo>
                    <a:pt x="15878" y="4644"/>
                  </a:lnTo>
                  <a:close/>
                  <a:moveTo>
                    <a:pt x="15472" y="5395"/>
                  </a:moveTo>
                  <a:lnTo>
                    <a:pt x="15075" y="5395"/>
                  </a:lnTo>
                  <a:lnTo>
                    <a:pt x="15075" y="4644"/>
                  </a:lnTo>
                  <a:lnTo>
                    <a:pt x="15472" y="4644"/>
                  </a:lnTo>
                  <a:close/>
                  <a:moveTo>
                    <a:pt x="15064" y="5395"/>
                  </a:moveTo>
                  <a:lnTo>
                    <a:pt x="14667" y="5395"/>
                  </a:lnTo>
                  <a:lnTo>
                    <a:pt x="14667" y="4644"/>
                  </a:lnTo>
                  <a:lnTo>
                    <a:pt x="15064" y="4644"/>
                  </a:lnTo>
                  <a:close/>
                  <a:moveTo>
                    <a:pt x="14655" y="5395"/>
                  </a:moveTo>
                  <a:lnTo>
                    <a:pt x="14261" y="5395"/>
                  </a:lnTo>
                  <a:lnTo>
                    <a:pt x="14261" y="4644"/>
                  </a:lnTo>
                  <a:lnTo>
                    <a:pt x="14655" y="4644"/>
                  </a:lnTo>
                  <a:close/>
                  <a:moveTo>
                    <a:pt x="14250" y="5395"/>
                  </a:moveTo>
                  <a:lnTo>
                    <a:pt x="13852" y="5395"/>
                  </a:lnTo>
                  <a:lnTo>
                    <a:pt x="13852" y="4644"/>
                  </a:lnTo>
                  <a:lnTo>
                    <a:pt x="14250" y="4644"/>
                  </a:lnTo>
                  <a:close/>
                  <a:moveTo>
                    <a:pt x="13841" y="5395"/>
                  </a:moveTo>
                  <a:lnTo>
                    <a:pt x="13444" y="5395"/>
                  </a:lnTo>
                  <a:lnTo>
                    <a:pt x="13444" y="4644"/>
                  </a:lnTo>
                  <a:lnTo>
                    <a:pt x="13841" y="4644"/>
                  </a:lnTo>
                  <a:close/>
                  <a:moveTo>
                    <a:pt x="13433" y="5395"/>
                  </a:moveTo>
                  <a:lnTo>
                    <a:pt x="13035" y="5395"/>
                  </a:lnTo>
                  <a:lnTo>
                    <a:pt x="13035" y="4644"/>
                  </a:lnTo>
                  <a:lnTo>
                    <a:pt x="13433" y="4644"/>
                  </a:lnTo>
                  <a:close/>
                  <a:moveTo>
                    <a:pt x="13024" y="5395"/>
                  </a:moveTo>
                  <a:lnTo>
                    <a:pt x="12630" y="5395"/>
                  </a:lnTo>
                  <a:lnTo>
                    <a:pt x="12630" y="4644"/>
                  </a:lnTo>
                  <a:lnTo>
                    <a:pt x="13024" y="4644"/>
                  </a:lnTo>
                  <a:close/>
                  <a:moveTo>
                    <a:pt x="12618" y="5395"/>
                  </a:moveTo>
                  <a:lnTo>
                    <a:pt x="12221" y="5395"/>
                  </a:lnTo>
                  <a:lnTo>
                    <a:pt x="12221" y="4644"/>
                  </a:lnTo>
                  <a:lnTo>
                    <a:pt x="12618" y="4644"/>
                  </a:lnTo>
                  <a:close/>
                  <a:moveTo>
                    <a:pt x="12210" y="5395"/>
                  </a:moveTo>
                  <a:lnTo>
                    <a:pt x="11813" y="5395"/>
                  </a:lnTo>
                  <a:lnTo>
                    <a:pt x="11813" y="4644"/>
                  </a:lnTo>
                  <a:lnTo>
                    <a:pt x="12210" y="4644"/>
                  </a:lnTo>
                  <a:close/>
                  <a:moveTo>
                    <a:pt x="11801" y="5395"/>
                  </a:moveTo>
                  <a:lnTo>
                    <a:pt x="11428" y="5395"/>
                  </a:lnTo>
                  <a:lnTo>
                    <a:pt x="11428" y="4644"/>
                  </a:lnTo>
                  <a:lnTo>
                    <a:pt x="11801" y="4644"/>
                  </a:lnTo>
                  <a:close/>
                  <a:moveTo>
                    <a:pt x="11417" y="5395"/>
                  </a:moveTo>
                  <a:lnTo>
                    <a:pt x="11022" y="5395"/>
                  </a:lnTo>
                  <a:lnTo>
                    <a:pt x="11022" y="4644"/>
                  </a:lnTo>
                  <a:lnTo>
                    <a:pt x="11416" y="4644"/>
                  </a:lnTo>
                  <a:close/>
                  <a:moveTo>
                    <a:pt x="11011" y="5395"/>
                  </a:moveTo>
                  <a:lnTo>
                    <a:pt x="10614" y="5395"/>
                  </a:lnTo>
                  <a:lnTo>
                    <a:pt x="10614" y="4644"/>
                  </a:lnTo>
                  <a:lnTo>
                    <a:pt x="11011" y="4644"/>
                  </a:lnTo>
                  <a:close/>
                  <a:moveTo>
                    <a:pt x="10603" y="5395"/>
                  </a:moveTo>
                  <a:lnTo>
                    <a:pt x="10205" y="5395"/>
                  </a:lnTo>
                  <a:lnTo>
                    <a:pt x="10205" y="4644"/>
                  </a:lnTo>
                  <a:lnTo>
                    <a:pt x="10603" y="4644"/>
                  </a:lnTo>
                  <a:close/>
                  <a:moveTo>
                    <a:pt x="10194" y="5395"/>
                  </a:moveTo>
                  <a:lnTo>
                    <a:pt x="9799" y="5395"/>
                  </a:lnTo>
                  <a:lnTo>
                    <a:pt x="9799" y="4644"/>
                  </a:lnTo>
                  <a:lnTo>
                    <a:pt x="10193" y="4644"/>
                  </a:lnTo>
                  <a:close/>
                  <a:moveTo>
                    <a:pt x="9788" y="5395"/>
                  </a:moveTo>
                  <a:lnTo>
                    <a:pt x="9390" y="5395"/>
                  </a:lnTo>
                  <a:lnTo>
                    <a:pt x="9390" y="4644"/>
                  </a:lnTo>
                  <a:lnTo>
                    <a:pt x="9787" y="4644"/>
                  </a:lnTo>
                  <a:close/>
                  <a:moveTo>
                    <a:pt x="9380" y="5395"/>
                  </a:moveTo>
                  <a:lnTo>
                    <a:pt x="8982" y="5395"/>
                  </a:lnTo>
                  <a:lnTo>
                    <a:pt x="8982" y="4644"/>
                  </a:lnTo>
                  <a:lnTo>
                    <a:pt x="9379" y="4644"/>
                  </a:lnTo>
                  <a:close/>
                  <a:moveTo>
                    <a:pt x="8971" y="5395"/>
                  </a:moveTo>
                  <a:lnTo>
                    <a:pt x="8573" y="5395"/>
                  </a:lnTo>
                  <a:lnTo>
                    <a:pt x="8573" y="4644"/>
                  </a:lnTo>
                  <a:lnTo>
                    <a:pt x="8970" y="4644"/>
                  </a:lnTo>
                  <a:close/>
                  <a:moveTo>
                    <a:pt x="8563" y="5395"/>
                  </a:moveTo>
                  <a:lnTo>
                    <a:pt x="8168" y="5395"/>
                  </a:lnTo>
                  <a:lnTo>
                    <a:pt x="8168" y="4644"/>
                  </a:lnTo>
                  <a:lnTo>
                    <a:pt x="8563" y="4644"/>
                  </a:lnTo>
                  <a:close/>
                  <a:moveTo>
                    <a:pt x="8157" y="5395"/>
                  </a:moveTo>
                  <a:lnTo>
                    <a:pt x="7760" y="5395"/>
                  </a:lnTo>
                  <a:lnTo>
                    <a:pt x="7760" y="4644"/>
                  </a:lnTo>
                  <a:lnTo>
                    <a:pt x="8157" y="4644"/>
                  </a:lnTo>
                  <a:close/>
                  <a:moveTo>
                    <a:pt x="7748" y="5395"/>
                  </a:moveTo>
                  <a:lnTo>
                    <a:pt x="7351" y="5395"/>
                  </a:lnTo>
                  <a:lnTo>
                    <a:pt x="7351" y="4644"/>
                  </a:lnTo>
                  <a:lnTo>
                    <a:pt x="7748" y="4644"/>
                  </a:lnTo>
                  <a:close/>
                  <a:moveTo>
                    <a:pt x="7340" y="5395"/>
                  </a:moveTo>
                  <a:lnTo>
                    <a:pt x="6946" y="5395"/>
                  </a:lnTo>
                  <a:lnTo>
                    <a:pt x="6946" y="4644"/>
                  </a:lnTo>
                  <a:lnTo>
                    <a:pt x="7340" y="4644"/>
                  </a:lnTo>
                  <a:close/>
                  <a:moveTo>
                    <a:pt x="6934" y="5395"/>
                  </a:moveTo>
                  <a:lnTo>
                    <a:pt x="6537" y="5395"/>
                  </a:lnTo>
                  <a:lnTo>
                    <a:pt x="6537" y="4644"/>
                  </a:lnTo>
                  <a:lnTo>
                    <a:pt x="6934" y="4644"/>
                  </a:lnTo>
                  <a:close/>
                  <a:moveTo>
                    <a:pt x="6526" y="5395"/>
                  </a:moveTo>
                  <a:lnTo>
                    <a:pt x="6129" y="5395"/>
                  </a:lnTo>
                  <a:lnTo>
                    <a:pt x="6129" y="4644"/>
                  </a:lnTo>
                  <a:lnTo>
                    <a:pt x="6526" y="4644"/>
                  </a:lnTo>
                  <a:close/>
                  <a:moveTo>
                    <a:pt x="6117" y="5395"/>
                  </a:moveTo>
                  <a:lnTo>
                    <a:pt x="5720" y="5395"/>
                  </a:lnTo>
                  <a:lnTo>
                    <a:pt x="5720" y="4644"/>
                  </a:lnTo>
                  <a:lnTo>
                    <a:pt x="6117" y="4644"/>
                  </a:lnTo>
                  <a:close/>
                  <a:moveTo>
                    <a:pt x="5709" y="5395"/>
                  </a:moveTo>
                  <a:lnTo>
                    <a:pt x="5314" y="5395"/>
                  </a:lnTo>
                  <a:lnTo>
                    <a:pt x="5314" y="4644"/>
                  </a:lnTo>
                  <a:lnTo>
                    <a:pt x="5709" y="4644"/>
                  </a:lnTo>
                  <a:close/>
                  <a:moveTo>
                    <a:pt x="5303" y="5395"/>
                  </a:moveTo>
                  <a:lnTo>
                    <a:pt x="4906" y="5395"/>
                  </a:lnTo>
                  <a:lnTo>
                    <a:pt x="4906" y="4644"/>
                  </a:lnTo>
                  <a:lnTo>
                    <a:pt x="5303" y="4644"/>
                  </a:lnTo>
                  <a:close/>
                  <a:moveTo>
                    <a:pt x="4894" y="5395"/>
                  </a:moveTo>
                  <a:lnTo>
                    <a:pt x="4497" y="5395"/>
                  </a:lnTo>
                  <a:lnTo>
                    <a:pt x="4497" y="4644"/>
                  </a:lnTo>
                  <a:lnTo>
                    <a:pt x="4894" y="4644"/>
                  </a:lnTo>
                  <a:close/>
                  <a:moveTo>
                    <a:pt x="4486" y="5395"/>
                  </a:moveTo>
                  <a:lnTo>
                    <a:pt x="4089" y="5395"/>
                  </a:lnTo>
                  <a:lnTo>
                    <a:pt x="4089" y="4644"/>
                  </a:lnTo>
                  <a:lnTo>
                    <a:pt x="4486" y="4644"/>
                  </a:lnTo>
                  <a:close/>
                  <a:moveTo>
                    <a:pt x="4077" y="5395"/>
                  </a:moveTo>
                  <a:lnTo>
                    <a:pt x="3682" y="5395"/>
                  </a:lnTo>
                  <a:lnTo>
                    <a:pt x="3682" y="4644"/>
                  </a:lnTo>
                  <a:lnTo>
                    <a:pt x="4077" y="4644"/>
                  </a:lnTo>
                  <a:close/>
                  <a:moveTo>
                    <a:pt x="3672" y="5395"/>
                  </a:moveTo>
                  <a:lnTo>
                    <a:pt x="3274" y="5395"/>
                  </a:lnTo>
                  <a:lnTo>
                    <a:pt x="3274" y="4644"/>
                  </a:lnTo>
                  <a:lnTo>
                    <a:pt x="3671" y="4644"/>
                  </a:lnTo>
                  <a:close/>
                  <a:moveTo>
                    <a:pt x="3263" y="5395"/>
                  </a:moveTo>
                  <a:lnTo>
                    <a:pt x="2866" y="5395"/>
                  </a:lnTo>
                  <a:lnTo>
                    <a:pt x="2866" y="4644"/>
                  </a:lnTo>
                  <a:lnTo>
                    <a:pt x="3263" y="4644"/>
                  </a:lnTo>
                  <a:close/>
                  <a:moveTo>
                    <a:pt x="2855" y="5395"/>
                  </a:moveTo>
                  <a:lnTo>
                    <a:pt x="2460" y="5395"/>
                  </a:lnTo>
                  <a:lnTo>
                    <a:pt x="2460" y="4644"/>
                  </a:lnTo>
                  <a:lnTo>
                    <a:pt x="2854" y="4644"/>
                  </a:lnTo>
                  <a:close/>
                  <a:moveTo>
                    <a:pt x="2855" y="5417"/>
                  </a:moveTo>
                  <a:lnTo>
                    <a:pt x="2855" y="6162"/>
                  </a:lnTo>
                  <a:lnTo>
                    <a:pt x="2460" y="6162"/>
                  </a:lnTo>
                  <a:lnTo>
                    <a:pt x="2460" y="5416"/>
                  </a:lnTo>
                  <a:close/>
                  <a:moveTo>
                    <a:pt x="2855" y="6184"/>
                  </a:moveTo>
                  <a:lnTo>
                    <a:pt x="2855" y="6934"/>
                  </a:lnTo>
                  <a:lnTo>
                    <a:pt x="2460" y="6934"/>
                  </a:lnTo>
                  <a:lnTo>
                    <a:pt x="2460" y="6184"/>
                  </a:lnTo>
                  <a:close/>
                  <a:moveTo>
                    <a:pt x="2855" y="6956"/>
                  </a:moveTo>
                  <a:lnTo>
                    <a:pt x="2855" y="7707"/>
                  </a:lnTo>
                  <a:lnTo>
                    <a:pt x="2460" y="7707"/>
                  </a:lnTo>
                  <a:lnTo>
                    <a:pt x="2460" y="6956"/>
                  </a:lnTo>
                  <a:close/>
                  <a:moveTo>
                    <a:pt x="2855" y="7728"/>
                  </a:moveTo>
                  <a:lnTo>
                    <a:pt x="2855" y="8474"/>
                  </a:lnTo>
                  <a:lnTo>
                    <a:pt x="2460" y="8474"/>
                  </a:lnTo>
                  <a:lnTo>
                    <a:pt x="2460" y="7728"/>
                  </a:lnTo>
                  <a:close/>
                  <a:moveTo>
                    <a:pt x="2855" y="8495"/>
                  </a:moveTo>
                  <a:lnTo>
                    <a:pt x="2855" y="9246"/>
                  </a:lnTo>
                  <a:lnTo>
                    <a:pt x="2460" y="9246"/>
                  </a:lnTo>
                  <a:lnTo>
                    <a:pt x="2460" y="8495"/>
                  </a:lnTo>
                  <a:close/>
                  <a:moveTo>
                    <a:pt x="2855" y="9267"/>
                  </a:moveTo>
                  <a:lnTo>
                    <a:pt x="2855" y="10018"/>
                  </a:lnTo>
                  <a:lnTo>
                    <a:pt x="2460" y="10018"/>
                  </a:lnTo>
                  <a:lnTo>
                    <a:pt x="2460" y="9267"/>
                  </a:lnTo>
                  <a:close/>
                  <a:moveTo>
                    <a:pt x="2855" y="10039"/>
                  </a:moveTo>
                  <a:lnTo>
                    <a:pt x="2855" y="10790"/>
                  </a:lnTo>
                  <a:lnTo>
                    <a:pt x="2460" y="10790"/>
                  </a:lnTo>
                  <a:lnTo>
                    <a:pt x="2460" y="10039"/>
                  </a:lnTo>
                  <a:close/>
                  <a:moveTo>
                    <a:pt x="2855" y="10812"/>
                  </a:moveTo>
                  <a:lnTo>
                    <a:pt x="2855" y="11557"/>
                  </a:lnTo>
                  <a:lnTo>
                    <a:pt x="2460" y="11557"/>
                  </a:lnTo>
                  <a:lnTo>
                    <a:pt x="2460" y="10812"/>
                  </a:lnTo>
                  <a:close/>
                  <a:moveTo>
                    <a:pt x="2855" y="11579"/>
                  </a:moveTo>
                  <a:lnTo>
                    <a:pt x="2855" y="12329"/>
                  </a:lnTo>
                  <a:lnTo>
                    <a:pt x="2460" y="12329"/>
                  </a:lnTo>
                  <a:lnTo>
                    <a:pt x="2460" y="11579"/>
                  </a:lnTo>
                  <a:close/>
                  <a:moveTo>
                    <a:pt x="2855" y="12351"/>
                  </a:moveTo>
                  <a:lnTo>
                    <a:pt x="2855" y="13102"/>
                  </a:lnTo>
                  <a:lnTo>
                    <a:pt x="2460" y="13102"/>
                  </a:lnTo>
                  <a:lnTo>
                    <a:pt x="2460" y="12351"/>
                  </a:lnTo>
                  <a:close/>
                  <a:moveTo>
                    <a:pt x="2855" y="13123"/>
                  </a:moveTo>
                  <a:lnTo>
                    <a:pt x="2855" y="13874"/>
                  </a:lnTo>
                  <a:lnTo>
                    <a:pt x="2460" y="13874"/>
                  </a:lnTo>
                  <a:lnTo>
                    <a:pt x="2460" y="13123"/>
                  </a:lnTo>
                  <a:close/>
                  <a:moveTo>
                    <a:pt x="2855" y="13895"/>
                  </a:moveTo>
                  <a:lnTo>
                    <a:pt x="2855" y="14640"/>
                  </a:lnTo>
                  <a:lnTo>
                    <a:pt x="2460" y="14640"/>
                  </a:lnTo>
                  <a:lnTo>
                    <a:pt x="2460" y="13894"/>
                  </a:lnTo>
                  <a:close/>
                  <a:moveTo>
                    <a:pt x="2855" y="14662"/>
                  </a:moveTo>
                  <a:lnTo>
                    <a:pt x="2855" y="15412"/>
                  </a:lnTo>
                  <a:lnTo>
                    <a:pt x="2460" y="15412"/>
                  </a:lnTo>
                  <a:lnTo>
                    <a:pt x="2460" y="14661"/>
                  </a:lnTo>
                  <a:close/>
                  <a:moveTo>
                    <a:pt x="2855" y="15434"/>
                  </a:moveTo>
                  <a:lnTo>
                    <a:pt x="2855" y="16184"/>
                  </a:lnTo>
                  <a:lnTo>
                    <a:pt x="2460" y="16184"/>
                  </a:lnTo>
                  <a:lnTo>
                    <a:pt x="2460" y="15433"/>
                  </a:lnTo>
                  <a:close/>
                  <a:moveTo>
                    <a:pt x="2855" y="16207"/>
                  </a:moveTo>
                  <a:lnTo>
                    <a:pt x="2855" y="16952"/>
                  </a:lnTo>
                  <a:lnTo>
                    <a:pt x="2460" y="16952"/>
                  </a:lnTo>
                  <a:lnTo>
                    <a:pt x="2460" y="16207"/>
                  </a:lnTo>
                  <a:close/>
                  <a:moveTo>
                    <a:pt x="2866" y="16207"/>
                  </a:moveTo>
                  <a:lnTo>
                    <a:pt x="3263" y="16207"/>
                  </a:lnTo>
                  <a:lnTo>
                    <a:pt x="3263" y="16952"/>
                  </a:lnTo>
                  <a:lnTo>
                    <a:pt x="2865" y="16952"/>
                  </a:lnTo>
                  <a:close/>
                  <a:moveTo>
                    <a:pt x="3274" y="16207"/>
                  </a:moveTo>
                  <a:lnTo>
                    <a:pt x="3671" y="16207"/>
                  </a:lnTo>
                  <a:lnTo>
                    <a:pt x="3671" y="16952"/>
                  </a:lnTo>
                  <a:lnTo>
                    <a:pt x="3274" y="16952"/>
                  </a:lnTo>
                  <a:close/>
                  <a:moveTo>
                    <a:pt x="3683" y="16207"/>
                  </a:moveTo>
                  <a:lnTo>
                    <a:pt x="4077" y="16207"/>
                  </a:lnTo>
                  <a:lnTo>
                    <a:pt x="4077" y="16952"/>
                  </a:lnTo>
                  <a:lnTo>
                    <a:pt x="3682" y="16952"/>
                  </a:lnTo>
                  <a:close/>
                  <a:moveTo>
                    <a:pt x="4089" y="16207"/>
                  </a:moveTo>
                  <a:lnTo>
                    <a:pt x="4486" y="16207"/>
                  </a:lnTo>
                  <a:lnTo>
                    <a:pt x="4486" y="16952"/>
                  </a:lnTo>
                  <a:lnTo>
                    <a:pt x="4089" y="16952"/>
                  </a:lnTo>
                  <a:close/>
                  <a:moveTo>
                    <a:pt x="4497" y="16207"/>
                  </a:moveTo>
                  <a:lnTo>
                    <a:pt x="4894" y="16207"/>
                  </a:lnTo>
                  <a:lnTo>
                    <a:pt x="4894" y="16952"/>
                  </a:lnTo>
                  <a:lnTo>
                    <a:pt x="4497" y="16952"/>
                  </a:lnTo>
                  <a:close/>
                  <a:moveTo>
                    <a:pt x="4906" y="16207"/>
                  </a:moveTo>
                  <a:lnTo>
                    <a:pt x="5303" y="16207"/>
                  </a:lnTo>
                  <a:lnTo>
                    <a:pt x="5303" y="16952"/>
                  </a:lnTo>
                  <a:lnTo>
                    <a:pt x="4906" y="16952"/>
                  </a:lnTo>
                  <a:close/>
                  <a:moveTo>
                    <a:pt x="5314" y="16207"/>
                  </a:moveTo>
                  <a:lnTo>
                    <a:pt x="5709" y="16207"/>
                  </a:lnTo>
                  <a:lnTo>
                    <a:pt x="5709" y="16952"/>
                  </a:lnTo>
                  <a:lnTo>
                    <a:pt x="5314" y="16952"/>
                  </a:lnTo>
                  <a:close/>
                  <a:moveTo>
                    <a:pt x="5720" y="16207"/>
                  </a:moveTo>
                  <a:lnTo>
                    <a:pt x="6117" y="16207"/>
                  </a:lnTo>
                  <a:lnTo>
                    <a:pt x="6117" y="16952"/>
                  </a:lnTo>
                  <a:lnTo>
                    <a:pt x="5720" y="16952"/>
                  </a:lnTo>
                  <a:close/>
                  <a:moveTo>
                    <a:pt x="6129" y="16207"/>
                  </a:moveTo>
                  <a:lnTo>
                    <a:pt x="6526" y="16207"/>
                  </a:lnTo>
                  <a:lnTo>
                    <a:pt x="6526" y="16952"/>
                  </a:lnTo>
                  <a:lnTo>
                    <a:pt x="6129" y="16952"/>
                  </a:lnTo>
                  <a:close/>
                  <a:moveTo>
                    <a:pt x="6537" y="16207"/>
                  </a:moveTo>
                  <a:lnTo>
                    <a:pt x="6934" y="16207"/>
                  </a:lnTo>
                  <a:lnTo>
                    <a:pt x="6934" y="16952"/>
                  </a:lnTo>
                  <a:lnTo>
                    <a:pt x="6537" y="16952"/>
                  </a:lnTo>
                  <a:close/>
                  <a:moveTo>
                    <a:pt x="6946" y="16207"/>
                  </a:moveTo>
                  <a:lnTo>
                    <a:pt x="7340" y="16207"/>
                  </a:lnTo>
                  <a:lnTo>
                    <a:pt x="7340" y="16952"/>
                  </a:lnTo>
                  <a:lnTo>
                    <a:pt x="6946" y="16952"/>
                  </a:lnTo>
                  <a:close/>
                  <a:moveTo>
                    <a:pt x="7351" y="16207"/>
                  </a:moveTo>
                  <a:lnTo>
                    <a:pt x="7748" y="16207"/>
                  </a:lnTo>
                  <a:lnTo>
                    <a:pt x="7748" y="16952"/>
                  </a:lnTo>
                  <a:lnTo>
                    <a:pt x="7351" y="16952"/>
                  </a:lnTo>
                  <a:close/>
                  <a:moveTo>
                    <a:pt x="7760" y="16207"/>
                  </a:moveTo>
                  <a:lnTo>
                    <a:pt x="8157" y="16207"/>
                  </a:lnTo>
                  <a:lnTo>
                    <a:pt x="8157" y="16952"/>
                  </a:lnTo>
                  <a:lnTo>
                    <a:pt x="7760" y="16952"/>
                  </a:lnTo>
                  <a:close/>
                  <a:moveTo>
                    <a:pt x="8168" y="16207"/>
                  </a:moveTo>
                  <a:lnTo>
                    <a:pt x="8563" y="16207"/>
                  </a:lnTo>
                  <a:lnTo>
                    <a:pt x="8563" y="16952"/>
                  </a:lnTo>
                  <a:lnTo>
                    <a:pt x="8168" y="16952"/>
                  </a:lnTo>
                  <a:close/>
                  <a:moveTo>
                    <a:pt x="8574" y="16207"/>
                  </a:moveTo>
                  <a:lnTo>
                    <a:pt x="8971" y="16207"/>
                  </a:lnTo>
                  <a:lnTo>
                    <a:pt x="8971" y="16952"/>
                  </a:lnTo>
                  <a:lnTo>
                    <a:pt x="8573" y="16952"/>
                  </a:lnTo>
                  <a:close/>
                  <a:moveTo>
                    <a:pt x="8983" y="16207"/>
                  </a:moveTo>
                  <a:lnTo>
                    <a:pt x="9380" y="16207"/>
                  </a:lnTo>
                  <a:lnTo>
                    <a:pt x="9380" y="16952"/>
                  </a:lnTo>
                  <a:lnTo>
                    <a:pt x="8982" y="16952"/>
                  </a:lnTo>
                  <a:close/>
                  <a:moveTo>
                    <a:pt x="9391" y="16207"/>
                  </a:moveTo>
                  <a:lnTo>
                    <a:pt x="9788" y="16207"/>
                  </a:lnTo>
                  <a:lnTo>
                    <a:pt x="9788" y="16952"/>
                  </a:lnTo>
                  <a:lnTo>
                    <a:pt x="9390" y="16952"/>
                  </a:lnTo>
                  <a:close/>
                  <a:moveTo>
                    <a:pt x="9800" y="16207"/>
                  </a:moveTo>
                  <a:lnTo>
                    <a:pt x="10194" y="16207"/>
                  </a:lnTo>
                  <a:lnTo>
                    <a:pt x="10194" y="16952"/>
                  </a:lnTo>
                  <a:lnTo>
                    <a:pt x="9799" y="16952"/>
                  </a:lnTo>
                  <a:close/>
                  <a:moveTo>
                    <a:pt x="10205" y="16207"/>
                  </a:moveTo>
                  <a:lnTo>
                    <a:pt x="10603" y="16207"/>
                  </a:lnTo>
                  <a:lnTo>
                    <a:pt x="10603" y="16952"/>
                  </a:lnTo>
                  <a:lnTo>
                    <a:pt x="10205" y="16952"/>
                  </a:lnTo>
                  <a:close/>
                  <a:moveTo>
                    <a:pt x="10614" y="16207"/>
                  </a:moveTo>
                  <a:lnTo>
                    <a:pt x="11011" y="16207"/>
                  </a:lnTo>
                  <a:lnTo>
                    <a:pt x="11011" y="16952"/>
                  </a:lnTo>
                  <a:lnTo>
                    <a:pt x="10614" y="16952"/>
                  </a:lnTo>
                  <a:close/>
                  <a:moveTo>
                    <a:pt x="11022" y="16207"/>
                  </a:moveTo>
                  <a:lnTo>
                    <a:pt x="11417" y="16207"/>
                  </a:lnTo>
                  <a:lnTo>
                    <a:pt x="11417" y="16952"/>
                  </a:lnTo>
                  <a:lnTo>
                    <a:pt x="11022" y="16952"/>
                  </a:lnTo>
                  <a:close/>
                  <a:moveTo>
                    <a:pt x="11428" y="16207"/>
                  </a:moveTo>
                  <a:lnTo>
                    <a:pt x="11801" y="16207"/>
                  </a:lnTo>
                  <a:lnTo>
                    <a:pt x="11801" y="16952"/>
                  </a:lnTo>
                  <a:lnTo>
                    <a:pt x="11428" y="16952"/>
                  </a:lnTo>
                  <a:close/>
                  <a:moveTo>
                    <a:pt x="11813" y="16207"/>
                  </a:moveTo>
                  <a:lnTo>
                    <a:pt x="12210" y="16207"/>
                  </a:lnTo>
                  <a:lnTo>
                    <a:pt x="12210" y="16952"/>
                  </a:lnTo>
                  <a:lnTo>
                    <a:pt x="11813" y="16952"/>
                  </a:lnTo>
                  <a:close/>
                  <a:moveTo>
                    <a:pt x="12221" y="16207"/>
                  </a:moveTo>
                  <a:lnTo>
                    <a:pt x="12618" y="16207"/>
                  </a:lnTo>
                  <a:lnTo>
                    <a:pt x="12618" y="16952"/>
                  </a:lnTo>
                  <a:lnTo>
                    <a:pt x="12221" y="16952"/>
                  </a:lnTo>
                  <a:close/>
                  <a:moveTo>
                    <a:pt x="12630" y="16207"/>
                  </a:moveTo>
                  <a:lnTo>
                    <a:pt x="13024" y="16207"/>
                  </a:lnTo>
                  <a:lnTo>
                    <a:pt x="13024" y="16952"/>
                  </a:lnTo>
                  <a:lnTo>
                    <a:pt x="12630" y="16952"/>
                  </a:lnTo>
                  <a:close/>
                  <a:moveTo>
                    <a:pt x="13035" y="16207"/>
                  </a:moveTo>
                  <a:lnTo>
                    <a:pt x="13433" y="16207"/>
                  </a:lnTo>
                  <a:lnTo>
                    <a:pt x="13433" y="16952"/>
                  </a:lnTo>
                  <a:lnTo>
                    <a:pt x="13035" y="16952"/>
                  </a:lnTo>
                  <a:close/>
                  <a:moveTo>
                    <a:pt x="13444" y="16207"/>
                  </a:moveTo>
                  <a:lnTo>
                    <a:pt x="13841" y="16207"/>
                  </a:lnTo>
                  <a:lnTo>
                    <a:pt x="13841" y="16952"/>
                  </a:lnTo>
                  <a:lnTo>
                    <a:pt x="13444" y="16952"/>
                  </a:lnTo>
                  <a:close/>
                  <a:moveTo>
                    <a:pt x="13852" y="16207"/>
                  </a:moveTo>
                  <a:lnTo>
                    <a:pt x="14250" y="16207"/>
                  </a:lnTo>
                  <a:lnTo>
                    <a:pt x="14250" y="16952"/>
                  </a:lnTo>
                  <a:lnTo>
                    <a:pt x="13852" y="16952"/>
                  </a:lnTo>
                  <a:close/>
                  <a:moveTo>
                    <a:pt x="14261" y="16207"/>
                  </a:moveTo>
                  <a:lnTo>
                    <a:pt x="14655" y="16207"/>
                  </a:lnTo>
                  <a:lnTo>
                    <a:pt x="14655" y="16952"/>
                  </a:lnTo>
                  <a:lnTo>
                    <a:pt x="14261" y="16952"/>
                  </a:lnTo>
                  <a:close/>
                  <a:moveTo>
                    <a:pt x="14667" y="16207"/>
                  </a:moveTo>
                  <a:lnTo>
                    <a:pt x="15064" y="16207"/>
                  </a:lnTo>
                  <a:lnTo>
                    <a:pt x="15064" y="16952"/>
                  </a:lnTo>
                  <a:lnTo>
                    <a:pt x="14667" y="16952"/>
                  </a:lnTo>
                  <a:close/>
                  <a:moveTo>
                    <a:pt x="15075" y="16207"/>
                  </a:moveTo>
                  <a:lnTo>
                    <a:pt x="15472" y="16207"/>
                  </a:lnTo>
                  <a:lnTo>
                    <a:pt x="15472" y="16952"/>
                  </a:lnTo>
                  <a:lnTo>
                    <a:pt x="15075" y="16952"/>
                  </a:lnTo>
                  <a:close/>
                  <a:moveTo>
                    <a:pt x="15484" y="16207"/>
                  </a:moveTo>
                  <a:lnTo>
                    <a:pt x="15878" y="16207"/>
                  </a:lnTo>
                  <a:lnTo>
                    <a:pt x="15878" y="16952"/>
                  </a:lnTo>
                  <a:lnTo>
                    <a:pt x="15484" y="16952"/>
                  </a:lnTo>
                  <a:close/>
                  <a:moveTo>
                    <a:pt x="15890" y="16207"/>
                  </a:moveTo>
                  <a:lnTo>
                    <a:pt x="16287" y="16207"/>
                  </a:lnTo>
                  <a:lnTo>
                    <a:pt x="16287" y="16952"/>
                  </a:lnTo>
                  <a:lnTo>
                    <a:pt x="15890" y="16952"/>
                  </a:lnTo>
                  <a:close/>
                  <a:moveTo>
                    <a:pt x="16298" y="16207"/>
                  </a:moveTo>
                  <a:lnTo>
                    <a:pt x="16695" y="16207"/>
                  </a:lnTo>
                  <a:lnTo>
                    <a:pt x="16695" y="16952"/>
                  </a:lnTo>
                  <a:lnTo>
                    <a:pt x="16298" y="16952"/>
                  </a:lnTo>
                  <a:close/>
                  <a:moveTo>
                    <a:pt x="16707" y="16207"/>
                  </a:moveTo>
                  <a:lnTo>
                    <a:pt x="17104" y="16207"/>
                  </a:lnTo>
                  <a:lnTo>
                    <a:pt x="17104" y="16952"/>
                  </a:lnTo>
                  <a:lnTo>
                    <a:pt x="16707" y="16952"/>
                  </a:lnTo>
                  <a:close/>
                  <a:moveTo>
                    <a:pt x="17115" y="16207"/>
                  </a:moveTo>
                  <a:lnTo>
                    <a:pt x="17509" y="16207"/>
                  </a:lnTo>
                  <a:lnTo>
                    <a:pt x="17509" y="16952"/>
                  </a:lnTo>
                  <a:lnTo>
                    <a:pt x="17115" y="16952"/>
                  </a:lnTo>
                  <a:close/>
                  <a:moveTo>
                    <a:pt x="17521" y="16207"/>
                  </a:moveTo>
                  <a:lnTo>
                    <a:pt x="17918" y="16207"/>
                  </a:lnTo>
                  <a:lnTo>
                    <a:pt x="17918" y="16952"/>
                  </a:lnTo>
                  <a:lnTo>
                    <a:pt x="17521" y="16952"/>
                  </a:lnTo>
                  <a:close/>
                  <a:moveTo>
                    <a:pt x="17929" y="16207"/>
                  </a:moveTo>
                  <a:lnTo>
                    <a:pt x="18327" y="16207"/>
                  </a:lnTo>
                  <a:lnTo>
                    <a:pt x="18327" y="16952"/>
                  </a:lnTo>
                  <a:lnTo>
                    <a:pt x="17929" y="16952"/>
                  </a:lnTo>
                  <a:close/>
                  <a:moveTo>
                    <a:pt x="18338" y="16207"/>
                  </a:moveTo>
                  <a:lnTo>
                    <a:pt x="18735" y="16207"/>
                  </a:lnTo>
                  <a:lnTo>
                    <a:pt x="18735" y="16952"/>
                  </a:lnTo>
                  <a:lnTo>
                    <a:pt x="18338" y="16952"/>
                  </a:lnTo>
                  <a:close/>
                  <a:moveTo>
                    <a:pt x="18746" y="16207"/>
                  </a:moveTo>
                  <a:lnTo>
                    <a:pt x="19141" y="16207"/>
                  </a:lnTo>
                  <a:lnTo>
                    <a:pt x="19141" y="16952"/>
                  </a:lnTo>
                  <a:lnTo>
                    <a:pt x="18746" y="16952"/>
                  </a:lnTo>
                  <a:close/>
                  <a:moveTo>
                    <a:pt x="18746" y="16185"/>
                  </a:moveTo>
                  <a:lnTo>
                    <a:pt x="18746" y="15434"/>
                  </a:lnTo>
                  <a:lnTo>
                    <a:pt x="19141" y="15434"/>
                  </a:lnTo>
                  <a:lnTo>
                    <a:pt x="19141" y="16184"/>
                  </a:lnTo>
                  <a:close/>
                  <a:moveTo>
                    <a:pt x="18746" y="15413"/>
                  </a:moveTo>
                  <a:lnTo>
                    <a:pt x="18746" y="14662"/>
                  </a:lnTo>
                  <a:lnTo>
                    <a:pt x="19141" y="14662"/>
                  </a:lnTo>
                  <a:lnTo>
                    <a:pt x="19141" y="15412"/>
                  </a:lnTo>
                  <a:close/>
                  <a:moveTo>
                    <a:pt x="18746" y="14641"/>
                  </a:moveTo>
                  <a:lnTo>
                    <a:pt x="18746" y="13895"/>
                  </a:lnTo>
                  <a:lnTo>
                    <a:pt x="19141" y="13895"/>
                  </a:lnTo>
                  <a:lnTo>
                    <a:pt x="19141" y="14640"/>
                  </a:lnTo>
                  <a:close/>
                  <a:moveTo>
                    <a:pt x="18746" y="13874"/>
                  </a:moveTo>
                  <a:lnTo>
                    <a:pt x="18746" y="13123"/>
                  </a:lnTo>
                  <a:lnTo>
                    <a:pt x="19141" y="13123"/>
                  </a:lnTo>
                  <a:lnTo>
                    <a:pt x="19141" y="13874"/>
                  </a:lnTo>
                  <a:close/>
                  <a:moveTo>
                    <a:pt x="18746" y="13102"/>
                  </a:moveTo>
                  <a:lnTo>
                    <a:pt x="18746" y="12351"/>
                  </a:lnTo>
                  <a:lnTo>
                    <a:pt x="19141" y="12351"/>
                  </a:lnTo>
                  <a:lnTo>
                    <a:pt x="19141" y="13102"/>
                  </a:lnTo>
                  <a:close/>
                  <a:moveTo>
                    <a:pt x="18746" y="12329"/>
                  </a:moveTo>
                  <a:lnTo>
                    <a:pt x="18746" y="11579"/>
                  </a:lnTo>
                  <a:lnTo>
                    <a:pt x="19141" y="11579"/>
                  </a:lnTo>
                  <a:lnTo>
                    <a:pt x="19141" y="12329"/>
                  </a:lnTo>
                  <a:close/>
                  <a:moveTo>
                    <a:pt x="18746" y="11557"/>
                  </a:moveTo>
                  <a:lnTo>
                    <a:pt x="18746" y="10812"/>
                  </a:lnTo>
                  <a:lnTo>
                    <a:pt x="19141" y="10812"/>
                  </a:lnTo>
                  <a:lnTo>
                    <a:pt x="19141" y="11557"/>
                  </a:lnTo>
                  <a:close/>
                  <a:moveTo>
                    <a:pt x="18746" y="10790"/>
                  </a:moveTo>
                  <a:lnTo>
                    <a:pt x="18746" y="10039"/>
                  </a:lnTo>
                  <a:lnTo>
                    <a:pt x="19141" y="10039"/>
                  </a:lnTo>
                  <a:lnTo>
                    <a:pt x="19141" y="10790"/>
                  </a:lnTo>
                  <a:close/>
                  <a:moveTo>
                    <a:pt x="18746" y="10018"/>
                  </a:moveTo>
                  <a:lnTo>
                    <a:pt x="18746" y="9267"/>
                  </a:lnTo>
                  <a:lnTo>
                    <a:pt x="19141" y="9267"/>
                  </a:lnTo>
                  <a:lnTo>
                    <a:pt x="19141" y="10018"/>
                  </a:lnTo>
                  <a:close/>
                  <a:moveTo>
                    <a:pt x="18746" y="9246"/>
                  </a:moveTo>
                  <a:lnTo>
                    <a:pt x="18746" y="8495"/>
                  </a:lnTo>
                  <a:lnTo>
                    <a:pt x="19141" y="8495"/>
                  </a:lnTo>
                  <a:lnTo>
                    <a:pt x="19141" y="9246"/>
                  </a:lnTo>
                  <a:close/>
                  <a:moveTo>
                    <a:pt x="18746" y="8474"/>
                  </a:moveTo>
                  <a:lnTo>
                    <a:pt x="18746" y="7728"/>
                  </a:lnTo>
                  <a:lnTo>
                    <a:pt x="19141" y="7728"/>
                  </a:lnTo>
                  <a:lnTo>
                    <a:pt x="19141" y="8474"/>
                  </a:lnTo>
                  <a:close/>
                  <a:moveTo>
                    <a:pt x="18746" y="7707"/>
                  </a:moveTo>
                  <a:lnTo>
                    <a:pt x="18746" y="6956"/>
                  </a:lnTo>
                  <a:lnTo>
                    <a:pt x="19141" y="6956"/>
                  </a:lnTo>
                  <a:lnTo>
                    <a:pt x="19141" y="7707"/>
                  </a:lnTo>
                  <a:close/>
                  <a:moveTo>
                    <a:pt x="18746" y="6934"/>
                  </a:moveTo>
                  <a:lnTo>
                    <a:pt x="18746" y="6184"/>
                  </a:lnTo>
                  <a:lnTo>
                    <a:pt x="19141" y="6184"/>
                  </a:lnTo>
                  <a:lnTo>
                    <a:pt x="19141" y="6934"/>
                  </a:lnTo>
                  <a:close/>
                  <a:moveTo>
                    <a:pt x="18746" y="6162"/>
                  </a:moveTo>
                  <a:lnTo>
                    <a:pt x="18746" y="5416"/>
                  </a:lnTo>
                  <a:lnTo>
                    <a:pt x="19141" y="5416"/>
                  </a:lnTo>
                  <a:lnTo>
                    <a:pt x="19141" y="6162"/>
                  </a:lnTo>
                  <a:close/>
                  <a:moveTo>
                    <a:pt x="18746" y="5395"/>
                  </a:moveTo>
                  <a:lnTo>
                    <a:pt x="18746" y="4644"/>
                  </a:lnTo>
                  <a:lnTo>
                    <a:pt x="19141" y="4644"/>
                  </a:lnTo>
                  <a:lnTo>
                    <a:pt x="19141" y="5395"/>
                  </a:lnTo>
                  <a:close/>
                  <a:moveTo>
                    <a:pt x="18746" y="4623"/>
                  </a:moveTo>
                  <a:lnTo>
                    <a:pt x="18746" y="3872"/>
                  </a:lnTo>
                  <a:lnTo>
                    <a:pt x="19141" y="3872"/>
                  </a:lnTo>
                  <a:lnTo>
                    <a:pt x="19141" y="4622"/>
                  </a:lnTo>
                  <a:close/>
                  <a:moveTo>
                    <a:pt x="18735" y="4623"/>
                  </a:moveTo>
                  <a:lnTo>
                    <a:pt x="18338" y="4623"/>
                  </a:lnTo>
                  <a:lnTo>
                    <a:pt x="18338" y="3872"/>
                  </a:lnTo>
                  <a:lnTo>
                    <a:pt x="18735" y="3872"/>
                  </a:lnTo>
                  <a:close/>
                  <a:moveTo>
                    <a:pt x="18327" y="4623"/>
                  </a:moveTo>
                  <a:lnTo>
                    <a:pt x="17929" y="4623"/>
                  </a:lnTo>
                  <a:lnTo>
                    <a:pt x="17929" y="3872"/>
                  </a:lnTo>
                  <a:lnTo>
                    <a:pt x="18327" y="3872"/>
                  </a:lnTo>
                  <a:close/>
                  <a:moveTo>
                    <a:pt x="17918" y="4623"/>
                  </a:moveTo>
                  <a:lnTo>
                    <a:pt x="17521" y="4623"/>
                  </a:lnTo>
                  <a:lnTo>
                    <a:pt x="17521" y="3872"/>
                  </a:lnTo>
                  <a:lnTo>
                    <a:pt x="17918" y="3872"/>
                  </a:lnTo>
                  <a:close/>
                  <a:moveTo>
                    <a:pt x="17509" y="4623"/>
                  </a:moveTo>
                  <a:lnTo>
                    <a:pt x="17115" y="4623"/>
                  </a:lnTo>
                  <a:lnTo>
                    <a:pt x="17115" y="3872"/>
                  </a:lnTo>
                  <a:lnTo>
                    <a:pt x="17509" y="3872"/>
                  </a:lnTo>
                  <a:close/>
                  <a:moveTo>
                    <a:pt x="17104" y="4623"/>
                  </a:moveTo>
                  <a:lnTo>
                    <a:pt x="16707" y="4623"/>
                  </a:lnTo>
                  <a:lnTo>
                    <a:pt x="16707" y="3872"/>
                  </a:lnTo>
                  <a:lnTo>
                    <a:pt x="17104" y="3872"/>
                  </a:lnTo>
                  <a:close/>
                  <a:moveTo>
                    <a:pt x="16695" y="4623"/>
                  </a:moveTo>
                  <a:lnTo>
                    <a:pt x="16298" y="4623"/>
                  </a:lnTo>
                  <a:lnTo>
                    <a:pt x="16298" y="3872"/>
                  </a:lnTo>
                  <a:lnTo>
                    <a:pt x="16695" y="3872"/>
                  </a:lnTo>
                  <a:close/>
                  <a:moveTo>
                    <a:pt x="16287" y="4623"/>
                  </a:moveTo>
                  <a:lnTo>
                    <a:pt x="15890" y="4623"/>
                  </a:lnTo>
                  <a:lnTo>
                    <a:pt x="15890" y="3872"/>
                  </a:lnTo>
                  <a:lnTo>
                    <a:pt x="16287" y="3872"/>
                  </a:lnTo>
                  <a:close/>
                  <a:moveTo>
                    <a:pt x="15878" y="4623"/>
                  </a:moveTo>
                  <a:lnTo>
                    <a:pt x="15484" y="4623"/>
                  </a:lnTo>
                  <a:lnTo>
                    <a:pt x="15484" y="3872"/>
                  </a:lnTo>
                  <a:lnTo>
                    <a:pt x="15878" y="3872"/>
                  </a:lnTo>
                  <a:close/>
                  <a:moveTo>
                    <a:pt x="15472" y="4623"/>
                  </a:moveTo>
                  <a:lnTo>
                    <a:pt x="15075" y="4623"/>
                  </a:lnTo>
                  <a:lnTo>
                    <a:pt x="15075" y="3872"/>
                  </a:lnTo>
                  <a:lnTo>
                    <a:pt x="15472" y="3872"/>
                  </a:lnTo>
                  <a:close/>
                  <a:moveTo>
                    <a:pt x="15064" y="4623"/>
                  </a:moveTo>
                  <a:lnTo>
                    <a:pt x="14667" y="4623"/>
                  </a:lnTo>
                  <a:lnTo>
                    <a:pt x="14667" y="3872"/>
                  </a:lnTo>
                  <a:lnTo>
                    <a:pt x="15064" y="3872"/>
                  </a:lnTo>
                  <a:close/>
                  <a:moveTo>
                    <a:pt x="14655" y="4623"/>
                  </a:moveTo>
                  <a:lnTo>
                    <a:pt x="14261" y="4623"/>
                  </a:lnTo>
                  <a:lnTo>
                    <a:pt x="14261" y="3872"/>
                  </a:lnTo>
                  <a:lnTo>
                    <a:pt x="14655" y="3872"/>
                  </a:lnTo>
                  <a:close/>
                  <a:moveTo>
                    <a:pt x="14250" y="4623"/>
                  </a:moveTo>
                  <a:lnTo>
                    <a:pt x="13852" y="4623"/>
                  </a:lnTo>
                  <a:lnTo>
                    <a:pt x="13852" y="3872"/>
                  </a:lnTo>
                  <a:lnTo>
                    <a:pt x="14250" y="3872"/>
                  </a:lnTo>
                  <a:close/>
                  <a:moveTo>
                    <a:pt x="13841" y="4623"/>
                  </a:moveTo>
                  <a:lnTo>
                    <a:pt x="13444" y="4623"/>
                  </a:lnTo>
                  <a:lnTo>
                    <a:pt x="13444" y="3872"/>
                  </a:lnTo>
                  <a:lnTo>
                    <a:pt x="13841" y="3872"/>
                  </a:lnTo>
                  <a:close/>
                  <a:moveTo>
                    <a:pt x="13433" y="4623"/>
                  </a:moveTo>
                  <a:lnTo>
                    <a:pt x="13035" y="4623"/>
                  </a:lnTo>
                  <a:lnTo>
                    <a:pt x="13035" y="3872"/>
                  </a:lnTo>
                  <a:lnTo>
                    <a:pt x="13433" y="3872"/>
                  </a:lnTo>
                  <a:close/>
                  <a:moveTo>
                    <a:pt x="13024" y="4623"/>
                  </a:moveTo>
                  <a:lnTo>
                    <a:pt x="12630" y="4623"/>
                  </a:lnTo>
                  <a:lnTo>
                    <a:pt x="12630" y="3872"/>
                  </a:lnTo>
                  <a:lnTo>
                    <a:pt x="13024" y="3872"/>
                  </a:lnTo>
                  <a:close/>
                  <a:moveTo>
                    <a:pt x="12618" y="4623"/>
                  </a:moveTo>
                  <a:lnTo>
                    <a:pt x="12221" y="4623"/>
                  </a:lnTo>
                  <a:lnTo>
                    <a:pt x="12221" y="3872"/>
                  </a:lnTo>
                  <a:lnTo>
                    <a:pt x="12618" y="3872"/>
                  </a:lnTo>
                  <a:close/>
                  <a:moveTo>
                    <a:pt x="12210" y="4623"/>
                  </a:moveTo>
                  <a:lnTo>
                    <a:pt x="11813" y="4623"/>
                  </a:lnTo>
                  <a:lnTo>
                    <a:pt x="11813" y="3872"/>
                  </a:lnTo>
                  <a:lnTo>
                    <a:pt x="12210" y="3872"/>
                  </a:lnTo>
                  <a:close/>
                  <a:moveTo>
                    <a:pt x="11801" y="4623"/>
                  </a:moveTo>
                  <a:lnTo>
                    <a:pt x="11428" y="4623"/>
                  </a:lnTo>
                  <a:lnTo>
                    <a:pt x="11428" y="3872"/>
                  </a:lnTo>
                  <a:lnTo>
                    <a:pt x="11801" y="3872"/>
                  </a:lnTo>
                  <a:close/>
                  <a:moveTo>
                    <a:pt x="11417" y="4623"/>
                  </a:moveTo>
                  <a:lnTo>
                    <a:pt x="11022" y="4623"/>
                  </a:lnTo>
                  <a:lnTo>
                    <a:pt x="11022" y="3872"/>
                  </a:lnTo>
                  <a:lnTo>
                    <a:pt x="11416" y="3872"/>
                  </a:lnTo>
                  <a:close/>
                  <a:moveTo>
                    <a:pt x="11011" y="4623"/>
                  </a:moveTo>
                  <a:lnTo>
                    <a:pt x="10614" y="4623"/>
                  </a:lnTo>
                  <a:lnTo>
                    <a:pt x="10614" y="3872"/>
                  </a:lnTo>
                  <a:lnTo>
                    <a:pt x="11011" y="3872"/>
                  </a:lnTo>
                  <a:close/>
                  <a:moveTo>
                    <a:pt x="10603" y="4623"/>
                  </a:moveTo>
                  <a:lnTo>
                    <a:pt x="10205" y="4623"/>
                  </a:lnTo>
                  <a:lnTo>
                    <a:pt x="10205" y="3872"/>
                  </a:lnTo>
                  <a:lnTo>
                    <a:pt x="10603" y="3872"/>
                  </a:lnTo>
                  <a:close/>
                  <a:moveTo>
                    <a:pt x="10194" y="4623"/>
                  </a:moveTo>
                  <a:lnTo>
                    <a:pt x="9799" y="4623"/>
                  </a:lnTo>
                  <a:lnTo>
                    <a:pt x="9799" y="3872"/>
                  </a:lnTo>
                  <a:lnTo>
                    <a:pt x="10193" y="3872"/>
                  </a:lnTo>
                  <a:close/>
                  <a:moveTo>
                    <a:pt x="9788" y="4623"/>
                  </a:moveTo>
                  <a:lnTo>
                    <a:pt x="9390" y="4623"/>
                  </a:lnTo>
                  <a:lnTo>
                    <a:pt x="9390" y="3872"/>
                  </a:lnTo>
                  <a:lnTo>
                    <a:pt x="9787" y="3872"/>
                  </a:lnTo>
                  <a:close/>
                  <a:moveTo>
                    <a:pt x="9380" y="4623"/>
                  </a:moveTo>
                  <a:lnTo>
                    <a:pt x="8982" y="4623"/>
                  </a:lnTo>
                  <a:lnTo>
                    <a:pt x="8982" y="3872"/>
                  </a:lnTo>
                  <a:lnTo>
                    <a:pt x="9379" y="3872"/>
                  </a:lnTo>
                  <a:close/>
                  <a:moveTo>
                    <a:pt x="8971" y="4623"/>
                  </a:moveTo>
                  <a:lnTo>
                    <a:pt x="8573" y="4623"/>
                  </a:lnTo>
                  <a:lnTo>
                    <a:pt x="8573" y="3872"/>
                  </a:lnTo>
                  <a:lnTo>
                    <a:pt x="8970" y="3872"/>
                  </a:lnTo>
                  <a:close/>
                  <a:moveTo>
                    <a:pt x="8563" y="4623"/>
                  </a:moveTo>
                  <a:lnTo>
                    <a:pt x="8168" y="4623"/>
                  </a:lnTo>
                  <a:lnTo>
                    <a:pt x="8168" y="3872"/>
                  </a:lnTo>
                  <a:lnTo>
                    <a:pt x="8563" y="3872"/>
                  </a:lnTo>
                  <a:close/>
                  <a:moveTo>
                    <a:pt x="8157" y="4623"/>
                  </a:moveTo>
                  <a:lnTo>
                    <a:pt x="7760" y="4623"/>
                  </a:lnTo>
                  <a:lnTo>
                    <a:pt x="7760" y="3872"/>
                  </a:lnTo>
                  <a:lnTo>
                    <a:pt x="8157" y="3872"/>
                  </a:lnTo>
                  <a:close/>
                  <a:moveTo>
                    <a:pt x="7748" y="4623"/>
                  </a:moveTo>
                  <a:lnTo>
                    <a:pt x="7351" y="4623"/>
                  </a:lnTo>
                  <a:lnTo>
                    <a:pt x="7351" y="3872"/>
                  </a:lnTo>
                  <a:lnTo>
                    <a:pt x="7748" y="3872"/>
                  </a:lnTo>
                  <a:close/>
                  <a:moveTo>
                    <a:pt x="7340" y="4623"/>
                  </a:moveTo>
                  <a:lnTo>
                    <a:pt x="6946" y="4623"/>
                  </a:lnTo>
                  <a:lnTo>
                    <a:pt x="6946" y="3872"/>
                  </a:lnTo>
                  <a:lnTo>
                    <a:pt x="7340" y="3872"/>
                  </a:lnTo>
                  <a:close/>
                  <a:moveTo>
                    <a:pt x="6934" y="4623"/>
                  </a:moveTo>
                  <a:lnTo>
                    <a:pt x="6537" y="4623"/>
                  </a:lnTo>
                  <a:lnTo>
                    <a:pt x="6537" y="3872"/>
                  </a:lnTo>
                  <a:lnTo>
                    <a:pt x="6934" y="3872"/>
                  </a:lnTo>
                  <a:close/>
                  <a:moveTo>
                    <a:pt x="6526" y="4623"/>
                  </a:moveTo>
                  <a:lnTo>
                    <a:pt x="6129" y="4623"/>
                  </a:lnTo>
                  <a:lnTo>
                    <a:pt x="6129" y="3872"/>
                  </a:lnTo>
                  <a:lnTo>
                    <a:pt x="6526" y="3872"/>
                  </a:lnTo>
                  <a:close/>
                  <a:moveTo>
                    <a:pt x="6117" y="4623"/>
                  </a:moveTo>
                  <a:lnTo>
                    <a:pt x="5720" y="4623"/>
                  </a:lnTo>
                  <a:lnTo>
                    <a:pt x="5720" y="3872"/>
                  </a:lnTo>
                  <a:lnTo>
                    <a:pt x="6117" y="3872"/>
                  </a:lnTo>
                  <a:close/>
                  <a:moveTo>
                    <a:pt x="5709" y="4623"/>
                  </a:moveTo>
                  <a:lnTo>
                    <a:pt x="5314" y="4623"/>
                  </a:lnTo>
                  <a:lnTo>
                    <a:pt x="5314" y="3872"/>
                  </a:lnTo>
                  <a:lnTo>
                    <a:pt x="5709" y="3872"/>
                  </a:lnTo>
                  <a:close/>
                  <a:moveTo>
                    <a:pt x="5303" y="4623"/>
                  </a:moveTo>
                  <a:lnTo>
                    <a:pt x="4906" y="4623"/>
                  </a:lnTo>
                  <a:lnTo>
                    <a:pt x="4906" y="3872"/>
                  </a:lnTo>
                  <a:lnTo>
                    <a:pt x="5303" y="3872"/>
                  </a:lnTo>
                  <a:close/>
                  <a:moveTo>
                    <a:pt x="4894" y="4623"/>
                  </a:moveTo>
                  <a:lnTo>
                    <a:pt x="4497" y="4623"/>
                  </a:lnTo>
                  <a:lnTo>
                    <a:pt x="4497" y="3872"/>
                  </a:lnTo>
                  <a:lnTo>
                    <a:pt x="4894" y="3872"/>
                  </a:lnTo>
                  <a:close/>
                  <a:moveTo>
                    <a:pt x="4486" y="4623"/>
                  </a:moveTo>
                  <a:lnTo>
                    <a:pt x="4089" y="4623"/>
                  </a:lnTo>
                  <a:lnTo>
                    <a:pt x="4089" y="3872"/>
                  </a:lnTo>
                  <a:lnTo>
                    <a:pt x="4486" y="3872"/>
                  </a:lnTo>
                  <a:close/>
                  <a:moveTo>
                    <a:pt x="4077" y="4623"/>
                  </a:moveTo>
                  <a:lnTo>
                    <a:pt x="3682" y="4623"/>
                  </a:lnTo>
                  <a:lnTo>
                    <a:pt x="3682" y="3872"/>
                  </a:lnTo>
                  <a:lnTo>
                    <a:pt x="4077" y="3872"/>
                  </a:lnTo>
                  <a:close/>
                  <a:moveTo>
                    <a:pt x="3672" y="4623"/>
                  </a:moveTo>
                  <a:lnTo>
                    <a:pt x="3274" y="4623"/>
                  </a:lnTo>
                  <a:lnTo>
                    <a:pt x="3274" y="3872"/>
                  </a:lnTo>
                  <a:lnTo>
                    <a:pt x="3671" y="3872"/>
                  </a:lnTo>
                  <a:close/>
                  <a:moveTo>
                    <a:pt x="3263" y="4623"/>
                  </a:moveTo>
                  <a:lnTo>
                    <a:pt x="2866" y="4623"/>
                  </a:lnTo>
                  <a:lnTo>
                    <a:pt x="2866" y="3872"/>
                  </a:lnTo>
                  <a:lnTo>
                    <a:pt x="3263" y="3872"/>
                  </a:lnTo>
                  <a:close/>
                  <a:moveTo>
                    <a:pt x="2855" y="4623"/>
                  </a:moveTo>
                  <a:lnTo>
                    <a:pt x="2460" y="4623"/>
                  </a:lnTo>
                  <a:lnTo>
                    <a:pt x="2460" y="3872"/>
                  </a:lnTo>
                  <a:lnTo>
                    <a:pt x="2854" y="3872"/>
                  </a:lnTo>
                  <a:close/>
                  <a:moveTo>
                    <a:pt x="2449" y="4623"/>
                  </a:moveTo>
                  <a:lnTo>
                    <a:pt x="2052" y="4623"/>
                  </a:lnTo>
                  <a:lnTo>
                    <a:pt x="2052" y="3872"/>
                  </a:lnTo>
                  <a:lnTo>
                    <a:pt x="2449" y="3872"/>
                  </a:lnTo>
                  <a:close/>
                  <a:moveTo>
                    <a:pt x="2449" y="4644"/>
                  </a:moveTo>
                  <a:lnTo>
                    <a:pt x="2449" y="5395"/>
                  </a:lnTo>
                  <a:lnTo>
                    <a:pt x="2052" y="5395"/>
                  </a:lnTo>
                  <a:lnTo>
                    <a:pt x="2052" y="4644"/>
                  </a:lnTo>
                  <a:close/>
                  <a:moveTo>
                    <a:pt x="2449" y="5417"/>
                  </a:moveTo>
                  <a:lnTo>
                    <a:pt x="2449" y="6162"/>
                  </a:lnTo>
                  <a:lnTo>
                    <a:pt x="2052" y="6162"/>
                  </a:lnTo>
                  <a:lnTo>
                    <a:pt x="2052" y="5416"/>
                  </a:lnTo>
                  <a:close/>
                  <a:moveTo>
                    <a:pt x="2449" y="6184"/>
                  </a:moveTo>
                  <a:lnTo>
                    <a:pt x="2449" y="6934"/>
                  </a:lnTo>
                  <a:lnTo>
                    <a:pt x="2052" y="6934"/>
                  </a:lnTo>
                  <a:lnTo>
                    <a:pt x="2052" y="6184"/>
                  </a:lnTo>
                  <a:close/>
                  <a:moveTo>
                    <a:pt x="2449" y="6956"/>
                  </a:moveTo>
                  <a:lnTo>
                    <a:pt x="2449" y="7707"/>
                  </a:lnTo>
                  <a:lnTo>
                    <a:pt x="2052" y="7707"/>
                  </a:lnTo>
                  <a:lnTo>
                    <a:pt x="2052" y="6956"/>
                  </a:lnTo>
                  <a:close/>
                  <a:moveTo>
                    <a:pt x="2449" y="7728"/>
                  </a:moveTo>
                  <a:lnTo>
                    <a:pt x="2449" y="8474"/>
                  </a:lnTo>
                  <a:lnTo>
                    <a:pt x="2052" y="8474"/>
                  </a:lnTo>
                  <a:lnTo>
                    <a:pt x="2052" y="7728"/>
                  </a:lnTo>
                  <a:close/>
                  <a:moveTo>
                    <a:pt x="2449" y="8495"/>
                  </a:moveTo>
                  <a:lnTo>
                    <a:pt x="2449" y="9246"/>
                  </a:lnTo>
                  <a:lnTo>
                    <a:pt x="2052" y="9246"/>
                  </a:lnTo>
                  <a:lnTo>
                    <a:pt x="2052" y="8495"/>
                  </a:lnTo>
                  <a:close/>
                  <a:moveTo>
                    <a:pt x="2449" y="9267"/>
                  </a:moveTo>
                  <a:lnTo>
                    <a:pt x="2449" y="10018"/>
                  </a:lnTo>
                  <a:lnTo>
                    <a:pt x="2052" y="10018"/>
                  </a:lnTo>
                  <a:lnTo>
                    <a:pt x="2052" y="9267"/>
                  </a:lnTo>
                  <a:close/>
                  <a:moveTo>
                    <a:pt x="2449" y="10039"/>
                  </a:moveTo>
                  <a:lnTo>
                    <a:pt x="2449" y="10790"/>
                  </a:lnTo>
                  <a:lnTo>
                    <a:pt x="2052" y="10790"/>
                  </a:lnTo>
                  <a:lnTo>
                    <a:pt x="2052" y="10039"/>
                  </a:lnTo>
                  <a:close/>
                  <a:moveTo>
                    <a:pt x="2449" y="10812"/>
                  </a:moveTo>
                  <a:lnTo>
                    <a:pt x="2449" y="11557"/>
                  </a:lnTo>
                  <a:lnTo>
                    <a:pt x="2052" y="11557"/>
                  </a:lnTo>
                  <a:lnTo>
                    <a:pt x="2052" y="10812"/>
                  </a:lnTo>
                  <a:close/>
                  <a:moveTo>
                    <a:pt x="2449" y="11579"/>
                  </a:moveTo>
                  <a:lnTo>
                    <a:pt x="2449" y="12329"/>
                  </a:lnTo>
                  <a:lnTo>
                    <a:pt x="2052" y="12329"/>
                  </a:lnTo>
                  <a:lnTo>
                    <a:pt x="2052" y="11579"/>
                  </a:lnTo>
                  <a:close/>
                  <a:moveTo>
                    <a:pt x="2449" y="12351"/>
                  </a:moveTo>
                  <a:lnTo>
                    <a:pt x="2449" y="13102"/>
                  </a:lnTo>
                  <a:lnTo>
                    <a:pt x="2052" y="13102"/>
                  </a:lnTo>
                  <a:lnTo>
                    <a:pt x="2052" y="12351"/>
                  </a:lnTo>
                  <a:close/>
                  <a:moveTo>
                    <a:pt x="2449" y="13123"/>
                  </a:moveTo>
                  <a:lnTo>
                    <a:pt x="2449" y="13874"/>
                  </a:lnTo>
                  <a:lnTo>
                    <a:pt x="2052" y="13874"/>
                  </a:lnTo>
                  <a:lnTo>
                    <a:pt x="2052" y="13123"/>
                  </a:lnTo>
                  <a:close/>
                  <a:moveTo>
                    <a:pt x="2449" y="13895"/>
                  </a:moveTo>
                  <a:lnTo>
                    <a:pt x="2449" y="14640"/>
                  </a:lnTo>
                  <a:lnTo>
                    <a:pt x="2052" y="14640"/>
                  </a:lnTo>
                  <a:lnTo>
                    <a:pt x="2052" y="13894"/>
                  </a:lnTo>
                  <a:close/>
                  <a:moveTo>
                    <a:pt x="2449" y="14662"/>
                  </a:moveTo>
                  <a:lnTo>
                    <a:pt x="2449" y="15412"/>
                  </a:lnTo>
                  <a:lnTo>
                    <a:pt x="2052" y="15412"/>
                  </a:lnTo>
                  <a:lnTo>
                    <a:pt x="2052" y="14661"/>
                  </a:lnTo>
                  <a:close/>
                  <a:moveTo>
                    <a:pt x="2449" y="15434"/>
                  </a:moveTo>
                  <a:lnTo>
                    <a:pt x="2449" y="16184"/>
                  </a:lnTo>
                  <a:lnTo>
                    <a:pt x="2052" y="16184"/>
                  </a:lnTo>
                  <a:lnTo>
                    <a:pt x="2052" y="15433"/>
                  </a:lnTo>
                  <a:close/>
                  <a:moveTo>
                    <a:pt x="2449" y="16207"/>
                  </a:moveTo>
                  <a:lnTo>
                    <a:pt x="2449" y="16952"/>
                  </a:lnTo>
                  <a:lnTo>
                    <a:pt x="2052" y="16952"/>
                  </a:lnTo>
                  <a:lnTo>
                    <a:pt x="2052" y="16207"/>
                  </a:lnTo>
                  <a:close/>
                  <a:moveTo>
                    <a:pt x="2449" y="16974"/>
                  </a:moveTo>
                  <a:lnTo>
                    <a:pt x="2449" y="17724"/>
                  </a:lnTo>
                  <a:lnTo>
                    <a:pt x="2052" y="17724"/>
                  </a:lnTo>
                  <a:lnTo>
                    <a:pt x="2052" y="16974"/>
                  </a:lnTo>
                  <a:close/>
                  <a:moveTo>
                    <a:pt x="2460" y="16974"/>
                  </a:moveTo>
                  <a:lnTo>
                    <a:pt x="2854" y="16974"/>
                  </a:lnTo>
                  <a:lnTo>
                    <a:pt x="2854" y="17724"/>
                  </a:lnTo>
                  <a:lnTo>
                    <a:pt x="2460" y="17724"/>
                  </a:lnTo>
                  <a:close/>
                  <a:moveTo>
                    <a:pt x="2866" y="16974"/>
                  </a:moveTo>
                  <a:lnTo>
                    <a:pt x="3263" y="16974"/>
                  </a:lnTo>
                  <a:lnTo>
                    <a:pt x="3263" y="17724"/>
                  </a:lnTo>
                  <a:lnTo>
                    <a:pt x="2865" y="17724"/>
                  </a:lnTo>
                  <a:close/>
                  <a:moveTo>
                    <a:pt x="3274" y="16974"/>
                  </a:moveTo>
                  <a:lnTo>
                    <a:pt x="3671" y="16974"/>
                  </a:lnTo>
                  <a:lnTo>
                    <a:pt x="3671" y="17724"/>
                  </a:lnTo>
                  <a:lnTo>
                    <a:pt x="3274" y="17724"/>
                  </a:lnTo>
                  <a:close/>
                  <a:moveTo>
                    <a:pt x="3683" y="16974"/>
                  </a:moveTo>
                  <a:lnTo>
                    <a:pt x="4077" y="16974"/>
                  </a:lnTo>
                  <a:lnTo>
                    <a:pt x="4077" y="17724"/>
                  </a:lnTo>
                  <a:lnTo>
                    <a:pt x="3682" y="17724"/>
                  </a:lnTo>
                  <a:close/>
                  <a:moveTo>
                    <a:pt x="4089" y="16974"/>
                  </a:moveTo>
                  <a:lnTo>
                    <a:pt x="4486" y="16974"/>
                  </a:lnTo>
                  <a:lnTo>
                    <a:pt x="4486" y="17724"/>
                  </a:lnTo>
                  <a:lnTo>
                    <a:pt x="4089" y="17724"/>
                  </a:lnTo>
                  <a:close/>
                  <a:moveTo>
                    <a:pt x="4497" y="16974"/>
                  </a:moveTo>
                  <a:lnTo>
                    <a:pt x="4894" y="16974"/>
                  </a:lnTo>
                  <a:lnTo>
                    <a:pt x="4894" y="17724"/>
                  </a:lnTo>
                  <a:lnTo>
                    <a:pt x="4497" y="17724"/>
                  </a:lnTo>
                  <a:close/>
                  <a:moveTo>
                    <a:pt x="4906" y="16974"/>
                  </a:moveTo>
                  <a:lnTo>
                    <a:pt x="5303" y="16974"/>
                  </a:lnTo>
                  <a:lnTo>
                    <a:pt x="5303" y="17724"/>
                  </a:lnTo>
                  <a:lnTo>
                    <a:pt x="4906" y="17724"/>
                  </a:lnTo>
                  <a:close/>
                  <a:moveTo>
                    <a:pt x="5314" y="16974"/>
                  </a:moveTo>
                  <a:lnTo>
                    <a:pt x="5709" y="16974"/>
                  </a:lnTo>
                  <a:lnTo>
                    <a:pt x="5709" y="17724"/>
                  </a:lnTo>
                  <a:lnTo>
                    <a:pt x="5314" y="17724"/>
                  </a:lnTo>
                  <a:close/>
                  <a:moveTo>
                    <a:pt x="5720" y="16974"/>
                  </a:moveTo>
                  <a:lnTo>
                    <a:pt x="6117" y="16974"/>
                  </a:lnTo>
                  <a:lnTo>
                    <a:pt x="6117" y="17724"/>
                  </a:lnTo>
                  <a:lnTo>
                    <a:pt x="5720" y="17724"/>
                  </a:lnTo>
                  <a:close/>
                  <a:moveTo>
                    <a:pt x="6129" y="16974"/>
                  </a:moveTo>
                  <a:lnTo>
                    <a:pt x="6526" y="16974"/>
                  </a:lnTo>
                  <a:lnTo>
                    <a:pt x="6526" y="17724"/>
                  </a:lnTo>
                  <a:lnTo>
                    <a:pt x="6129" y="17724"/>
                  </a:lnTo>
                  <a:close/>
                  <a:moveTo>
                    <a:pt x="6537" y="16974"/>
                  </a:moveTo>
                  <a:lnTo>
                    <a:pt x="6934" y="16974"/>
                  </a:lnTo>
                  <a:lnTo>
                    <a:pt x="6934" y="17724"/>
                  </a:lnTo>
                  <a:lnTo>
                    <a:pt x="6537" y="17724"/>
                  </a:lnTo>
                  <a:close/>
                  <a:moveTo>
                    <a:pt x="6946" y="16974"/>
                  </a:moveTo>
                  <a:lnTo>
                    <a:pt x="7340" y="16974"/>
                  </a:lnTo>
                  <a:lnTo>
                    <a:pt x="7340" y="17724"/>
                  </a:lnTo>
                  <a:lnTo>
                    <a:pt x="6946" y="17724"/>
                  </a:lnTo>
                  <a:close/>
                  <a:moveTo>
                    <a:pt x="7351" y="16974"/>
                  </a:moveTo>
                  <a:lnTo>
                    <a:pt x="7748" y="16974"/>
                  </a:lnTo>
                  <a:lnTo>
                    <a:pt x="7748" y="17724"/>
                  </a:lnTo>
                  <a:lnTo>
                    <a:pt x="7351" y="17724"/>
                  </a:lnTo>
                  <a:close/>
                  <a:moveTo>
                    <a:pt x="7760" y="16974"/>
                  </a:moveTo>
                  <a:lnTo>
                    <a:pt x="8157" y="16974"/>
                  </a:lnTo>
                  <a:lnTo>
                    <a:pt x="8157" y="17724"/>
                  </a:lnTo>
                  <a:lnTo>
                    <a:pt x="7760" y="17724"/>
                  </a:lnTo>
                  <a:close/>
                  <a:moveTo>
                    <a:pt x="8168" y="16974"/>
                  </a:moveTo>
                  <a:lnTo>
                    <a:pt x="8563" y="16974"/>
                  </a:lnTo>
                  <a:lnTo>
                    <a:pt x="8563" y="17724"/>
                  </a:lnTo>
                  <a:lnTo>
                    <a:pt x="8168" y="17724"/>
                  </a:lnTo>
                  <a:close/>
                  <a:moveTo>
                    <a:pt x="8574" y="16974"/>
                  </a:moveTo>
                  <a:lnTo>
                    <a:pt x="8971" y="16974"/>
                  </a:lnTo>
                  <a:lnTo>
                    <a:pt x="8971" y="17724"/>
                  </a:lnTo>
                  <a:lnTo>
                    <a:pt x="8573" y="17724"/>
                  </a:lnTo>
                  <a:close/>
                  <a:moveTo>
                    <a:pt x="8983" y="16974"/>
                  </a:moveTo>
                  <a:lnTo>
                    <a:pt x="9380" y="16974"/>
                  </a:lnTo>
                  <a:lnTo>
                    <a:pt x="9380" y="17724"/>
                  </a:lnTo>
                  <a:lnTo>
                    <a:pt x="8982" y="17724"/>
                  </a:lnTo>
                  <a:close/>
                  <a:moveTo>
                    <a:pt x="9391" y="16974"/>
                  </a:moveTo>
                  <a:lnTo>
                    <a:pt x="9788" y="16974"/>
                  </a:lnTo>
                  <a:lnTo>
                    <a:pt x="9788" y="17724"/>
                  </a:lnTo>
                  <a:lnTo>
                    <a:pt x="9390" y="17724"/>
                  </a:lnTo>
                  <a:close/>
                  <a:moveTo>
                    <a:pt x="9800" y="16974"/>
                  </a:moveTo>
                  <a:lnTo>
                    <a:pt x="10194" y="16974"/>
                  </a:lnTo>
                  <a:lnTo>
                    <a:pt x="10194" y="17724"/>
                  </a:lnTo>
                  <a:lnTo>
                    <a:pt x="9799" y="17724"/>
                  </a:lnTo>
                  <a:close/>
                  <a:moveTo>
                    <a:pt x="10205" y="16974"/>
                  </a:moveTo>
                  <a:lnTo>
                    <a:pt x="10603" y="16974"/>
                  </a:lnTo>
                  <a:lnTo>
                    <a:pt x="10603" y="17724"/>
                  </a:lnTo>
                  <a:lnTo>
                    <a:pt x="10205" y="17724"/>
                  </a:lnTo>
                  <a:close/>
                  <a:moveTo>
                    <a:pt x="10614" y="16974"/>
                  </a:moveTo>
                  <a:lnTo>
                    <a:pt x="11011" y="16974"/>
                  </a:lnTo>
                  <a:lnTo>
                    <a:pt x="11011" y="17724"/>
                  </a:lnTo>
                  <a:lnTo>
                    <a:pt x="10614" y="17724"/>
                  </a:lnTo>
                  <a:close/>
                  <a:moveTo>
                    <a:pt x="11022" y="16974"/>
                  </a:moveTo>
                  <a:lnTo>
                    <a:pt x="11417" y="16974"/>
                  </a:lnTo>
                  <a:lnTo>
                    <a:pt x="11417" y="17724"/>
                  </a:lnTo>
                  <a:lnTo>
                    <a:pt x="11022" y="17724"/>
                  </a:lnTo>
                  <a:close/>
                  <a:moveTo>
                    <a:pt x="11428" y="16974"/>
                  </a:moveTo>
                  <a:lnTo>
                    <a:pt x="11801" y="16974"/>
                  </a:lnTo>
                  <a:lnTo>
                    <a:pt x="11801" y="17724"/>
                  </a:lnTo>
                  <a:lnTo>
                    <a:pt x="11428" y="17724"/>
                  </a:lnTo>
                  <a:close/>
                  <a:moveTo>
                    <a:pt x="11813" y="16974"/>
                  </a:moveTo>
                  <a:lnTo>
                    <a:pt x="12210" y="16974"/>
                  </a:lnTo>
                  <a:lnTo>
                    <a:pt x="12210" y="17724"/>
                  </a:lnTo>
                  <a:lnTo>
                    <a:pt x="11813" y="17724"/>
                  </a:lnTo>
                  <a:close/>
                  <a:moveTo>
                    <a:pt x="12221" y="16974"/>
                  </a:moveTo>
                  <a:lnTo>
                    <a:pt x="12618" y="16974"/>
                  </a:lnTo>
                  <a:lnTo>
                    <a:pt x="12618" y="17724"/>
                  </a:lnTo>
                  <a:lnTo>
                    <a:pt x="12221" y="17724"/>
                  </a:lnTo>
                  <a:close/>
                  <a:moveTo>
                    <a:pt x="12630" y="16974"/>
                  </a:moveTo>
                  <a:lnTo>
                    <a:pt x="13024" y="16974"/>
                  </a:lnTo>
                  <a:lnTo>
                    <a:pt x="13024" y="17724"/>
                  </a:lnTo>
                  <a:lnTo>
                    <a:pt x="12630" y="17724"/>
                  </a:lnTo>
                  <a:close/>
                  <a:moveTo>
                    <a:pt x="13035" y="16974"/>
                  </a:moveTo>
                  <a:lnTo>
                    <a:pt x="13433" y="16974"/>
                  </a:lnTo>
                  <a:lnTo>
                    <a:pt x="13433" y="17724"/>
                  </a:lnTo>
                  <a:lnTo>
                    <a:pt x="13035" y="17724"/>
                  </a:lnTo>
                  <a:close/>
                  <a:moveTo>
                    <a:pt x="13444" y="16974"/>
                  </a:moveTo>
                  <a:lnTo>
                    <a:pt x="13841" y="16974"/>
                  </a:lnTo>
                  <a:lnTo>
                    <a:pt x="13841" y="17724"/>
                  </a:lnTo>
                  <a:lnTo>
                    <a:pt x="13444" y="17724"/>
                  </a:lnTo>
                  <a:close/>
                  <a:moveTo>
                    <a:pt x="13852" y="16974"/>
                  </a:moveTo>
                  <a:lnTo>
                    <a:pt x="14250" y="16974"/>
                  </a:lnTo>
                  <a:lnTo>
                    <a:pt x="14250" y="17724"/>
                  </a:lnTo>
                  <a:lnTo>
                    <a:pt x="13852" y="17724"/>
                  </a:lnTo>
                  <a:close/>
                  <a:moveTo>
                    <a:pt x="14261" y="16974"/>
                  </a:moveTo>
                  <a:lnTo>
                    <a:pt x="14655" y="16974"/>
                  </a:lnTo>
                  <a:lnTo>
                    <a:pt x="14655" y="17724"/>
                  </a:lnTo>
                  <a:lnTo>
                    <a:pt x="14261" y="17724"/>
                  </a:lnTo>
                  <a:close/>
                  <a:moveTo>
                    <a:pt x="14667" y="16974"/>
                  </a:moveTo>
                  <a:lnTo>
                    <a:pt x="15064" y="16974"/>
                  </a:lnTo>
                  <a:lnTo>
                    <a:pt x="15064" y="17724"/>
                  </a:lnTo>
                  <a:lnTo>
                    <a:pt x="14667" y="17724"/>
                  </a:lnTo>
                  <a:close/>
                  <a:moveTo>
                    <a:pt x="15075" y="16974"/>
                  </a:moveTo>
                  <a:lnTo>
                    <a:pt x="15472" y="16974"/>
                  </a:lnTo>
                  <a:lnTo>
                    <a:pt x="15472" y="17724"/>
                  </a:lnTo>
                  <a:lnTo>
                    <a:pt x="15075" y="17724"/>
                  </a:lnTo>
                  <a:close/>
                  <a:moveTo>
                    <a:pt x="15484" y="16974"/>
                  </a:moveTo>
                  <a:lnTo>
                    <a:pt x="15878" y="16974"/>
                  </a:lnTo>
                  <a:lnTo>
                    <a:pt x="15878" y="17724"/>
                  </a:lnTo>
                  <a:lnTo>
                    <a:pt x="15484" y="17724"/>
                  </a:lnTo>
                  <a:close/>
                  <a:moveTo>
                    <a:pt x="15890" y="16974"/>
                  </a:moveTo>
                  <a:lnTo>
                    <a:pt x="16287" y="16974"/>
                  </a:lnTo>
                  <a:lnTo>
                    <a:pt x="16287" y="17724"/>
                  </a:lnTo>
                  <a:lnTo>
                    <a:pt x="15890" y="17724"/>
                  </a:lnTo>
                  <a:close/>
                  <a:moveTo>
                    <a:pt x="16298" y="16974"/>
                  </a:moveTo>
                  <a:lnTo>
                    <a:pt x="16695" y="16974"/>
                  </a:lnTo>
                  <a:lnTo>
                    <a:pt x="16695" y="17724"/>
                  </a:lnTo>
                  <a:lnTo>
                    <a:pt x="16298" y="17724"/>
                  </a:lnTo>
                  <a:close/>
                  <a:moveTo>
                    <a:pt x="16707" y="16974"/>
                  </a:moveTo>
                  <a:lnTo>
                    <a:pt x="17104" y="16974"/>
                  </a:lnTo>
                  <a:lnTo>
                    <a:pt x="17104" y="17724"/>
                  </a:lnTo>
                  <a:lnTo>
                    <a:pt x="16707" y="17724"/>
                  </a:lnTo>
                  <a:close/>
                  <a:moveTo>
                    <a:pt x="17115" y="16974"/>
                  </a:moveTo>
                  <a:lnTo>
                    <a:pt x="17509" y="16974"/>
                  </a:lnTo>
                  <a:lnTo>
                    <a:pt x="17509" y="17724"/>
                  </a:lnTo>
                  <a:lnTo>
                    <a:pt x="17115" y="17724"/>
                  </a:lnTo>
                  <a:close/>
                  <a:moveTo>
                    <a:pt x="17521" y="16974"/>
                  </a:moveTo>
                  <a:lnTo>
                    <a:pt x="17918" y="16974"/>
                  </a:lnTo>
                  <a:lnTo>
                    <a:pt x="17918" y="17724"/>
                  </a:lnTo>
                  <a:lnTo>
                    <a:pt x="17521" y="17724"/>
                  </a:lnTo>
                  <a:close/>
                  <a:moveTo>
                    <a:pt x="17929" y="16974"/>
                  </a:moveTo>
                  <a:lnTo>
                    <a:pt x="18327" y="16974"/>
                  </a:lnTo>
                  <a:lnTo>
                    <a:pt x="18327" y="17724"/>
                  </a:lnTo>
                  <a:lnTo>
                    <a:pt x="17929" y="17724"/>
                  </a:lnTo>
                  <a:close/>
                  <a:moveTo>
                    <a:pt x="18338" y="16974"/>
                  </a:moveTo>
                  <a:lnTo>
                    <a:pt x="18735" y="16974"/>
                  </a:lnTo>
                  <a:lnTo>
                    <a:pt x="18735" y="17724"/>
                  </a:lnTo>
                  <a:lnTo>
                    <a:pt x="18338" y="17724"/>
                  </a:lnTo>
                  <a:close/>
                  <a:moveTo>
                    <a:pt x="18746" y="16974"/>
                  </a:moveTo>
                  <a:lnTo>
                    <a:pt x="19141" y="16974"/>
                  </a:lnTo>
                  <a:lnTo>
                    <a:pt x="19141" y="17724"/>
                  </a:lnTo>
                  <a:lnTo>
                    <a:pt x="18746" y="17724"/>
                  </a:lnTo>
                  <a:close/>
                  <a:moveTo>
                    <a:pt x="19152" y="16974"/>
                  </a:moveTo>
                  <a:lnTo>
                    <a:pt x="19549" y="16974"/>
                  </a:lnTo>
                  <a:lnTo>
                    <a:pt x="19549" y="17724"/>
                  </a:lnTo>
                  <a:lnTo>
                    <a:pt x="19152" y="17724"/>
                  </a:lnTo>
                  <a:close/>
                  <a:moveTo>
                    <a:pt x="19152" y="16952"/>
                  </a:moveTo>
                  <a:lnTo>
                    <a:pt x="19152" y="16207"/>
                  </a:lnTo>
                  <a:lnTo>
                    <a:pt x="19549" y="16207"/>
                  </a:lnTo>
                  <a:lnTo>
                    <a:pt x="19549" y="16952"/>
                  </a:lnTo>
                  <a:close/>
                  <a:moveTo>
                    <a:pt x="19152" y="16185"/>
                  </a:moveTo>
                  <a:lnTo>
                    <a:pt x="19152" y="15434"/>
                  </a:lnTo>
                  <a:lnTo>
                    <a:pt x="19549" y="15434"/>
                  </a:lnTo>
                  <a:lnTo>
                    <a:pt x="19549" y="16184"/>
                  </a:lnTo>
                  <a:close/>
                  <a:moveTo>
                    <a:pt x="19152" y="15413"/>
                  </a:moveTo>
                  <a:lnTo>
                    <a:pt x="19152" y="14662"/>
                  </a:lnTo>
                  <a:lnTo>
                    <a:pt x="19549" y="14662"/>
                  </a:lnTo>
                  <a:lnTo>
                    <a:pt x="19549" y="15412"/>
                  </a:lnTo>
                  <a:close/>
                  <a:moveTo>
                    <a:pt x="19152" y="14641"/>
                  </a:moveTo>
                  <a:lnTo>
                    <a:pt x="19152" y="13895"/>
                  </a:lnTo>
                  <a:lnTo>
                    <a:pt x="19549" y="13895"/>
                  </a:lnTo>
                  <a:lnTo>
                    <a:pt x="19549" y="14640"/>
                  </a:lnTo>
                  <a:close/>
                  <a:moveTo>
                    <a:pt x="19152" y="13874"/>
                  </a:moveTo>
                  <a:lnTo>
                    <a:pt x="19152" y="13123"/>
                  </a:lnTo>
                  <a:lnTo>
                    <a:pt x="19549" y="13123"/>
                  </a:lnTo>
                  <a:lnTo>
                    <a:pt x="19549" y="13874"/>
                  </a:lnTo>
                  <a:close/>
                  <a:moveTo>
                    <a:pt x="19152" y="13102"/>
                  </a:moveTo>
                  <a:lnTo>
                    <a:pt x="19152" y="12351"/>
                  </a:lnTo>
                  <a:lnTo>
                    <a:pt x="19549" y="12351"/>
                  </a:lnTo>
                  <a:lnTo>
                    <a:pt x="19549" y="13102"/>
                  </a:lnTo>
                  <a:close/>
                  <a:moveTo>
                    <a:pt x="19152" y="12329"/>
                  </a:moveTo>
                  <a:lnTo>
                    <a:pt x="19152" y="11579"/>
                  </a:lnTo>
                  <a:lnTo>
                    <a:pt x="19549" y="11579"/>
                  </a:lnTo>
                  <a:lnTo>
                    <a:pt x="19549" y="12329"/>
                  </a:lnTo>
                  <a:close/>
                  <a:moveTo>
                    <a:pt x="19152" y="11557"/>
                  </a:moveTo>
                  <a:lnTo>
                    <a:pt x="19152" y="10812"/>
                  </a:lnTo>
                  <a:lnTo>
                    <a:pt x="19549" y="10812"/>
                  </a:lnTo>
                  <a:lnTo>
                    <a:pt x="19549" y="11557"/>
                  </a:lnTo>
                  <a:close/>
                  <a:moveTo>
                    <a:pt x="19152" y="10790"/>
                  </a:moveTo>
                  <a:lnTo>
                    <a:pt x="19152" y="10039"/>
                  </a:lnTo>
                  <a:lnTo>
                    <a:pt x="19549" y="10039"/>
                  </a:lnTo>
                  <a:lnTo>
                    <a:pt x="19549" y="10790"/>
                  </a:lnTo>
                  <a:close/>
                  <a:moveTo>
                    <a:pt x="19152" y="10018"/>
                  </a:moveTo>
                  <a:lnTo>
                    <a:pt x="19152" y="9267"/>
                  </a:lnTo>
                  <a:lnTo>
                    <a:pt x="19549" y="9267"/>
                  </a:lnTo>
                  <a:lnTo>
                    <a:pt x="19549" y="10018"/>
                  </a:lnTo>
                  <a:close/>
                  <a:moveTo>
                    <a:pt x="19152" y="9246"/>
                  </a:moveTo>
                  <a:lnTo>
                    <a:pt x="19152" y="8495"/>
                  </a:lnTo>
                  <a:lnTo>
                    <a:pt x="19549" y="8495"/>
                  </a:lnTo>
                  <a:lnTo>
                    <a:pt x="19549" y="9246"/>
                  </a:lnTo>
                  <a:close/>
                  <a:moveTo>
                    <a:pt x="19152" y="8474"/>
                  </a:moveTo>
                  <a:lnTo>
                    <a:pt x="19152" y="7728"/>
                  </a:lnTo>
                  <a:lnTo>
                    <a:pt x="19549" y="7728"/>
                  </a:lnTo>
                  <a:lnTo>
                    <a:pt x="19549" y="8474"/>
                  </a:lnTo>
                  <a:close/>
                  <a:moveTo>
                    <a:pt x="19152" y="7707"/>
                  </a:moveTo>
                  <a:lnTo>
                    <a:pt x="19152" y="6956"/>
                  </a:lnTo>
                  <a:lnTo>
                    <a:pt x="19549" y="6956"/>
                  </a:lnTo>
                  <a:lnTo>
                    <a:pt x="19549" y="7707"/>
                  </a:lnTo>
                  <a:close/>
                  <a:moveTo>
                    <a:pt x="19152" y="6934"/>
                  </a:moveTo>
                  <a:lnTo>
                    <a:pt x="19152" y="6184"/>
                  </a:lnTo>
                  <a:lnTo>
                    <a:pt x="19549" y="6184"/>
                  </a:lnTo>
                  <a:lnTo>
                    <a:pt x="19549" y="6934"/>
                  </a:lnTo>
                  <a:close/>
                  <a:moveTo>
                    <a:pt x="19152" y="6162"/>
                  </a:moveTo>
                  <a:lnTo>
                    <a:pt x="19152" y="5416"/>
                  </a:lnTo>
                  <a:lnTo>
                    <a:pt x="19549" y="5416"/>
                  </a:lnTo>
                  <a:lnTo>
                    <a:pt x="19549" y="6162"/>
                  </a:lnTo>
                  <a:close/>
                  <a:moveTo>
                    <a:pt x="19152" y="5395"/>
                  </a:moveTo>
                  <a:lnTo>
                    <a:pt x="19152" y="4644"/>
                  </a:lnTo>
                  <a:lnTo>
                    <a:pt x="19549" y="4644"/>
                  </a:lnTo>
                  <a:lnTo>
                    <a:pt x="19549" y="5395"/>
                  </a:lnTo>
                  <a:close/>
                  <a:moveTo>
                    <a:pt x="19152" y="4623"/>
                  </a:moveTo>
                  <a:lnTo>
                    <a:pt x="19152" y="3872"/>
                  </a:lnTo>
                  <a:lnTo>
                    <a:pt x="19549" y="3872"/>
                  </a:lnTo>
                  <a:lnTo>
                    <a:pt x="19549" y="4622"/>
                  </a:lnTo>
                  <a:close/>
                  <a:moveTo>
                    <a:pt x="19152" y="3851"/>
                  </a:moveTo>
                  <a:lnTo>
                    <a:pt x="19152" y="3100"/>
                  </a:lnTo>
                  <a:lnTo>
                    <a:pt x="19549" y="3100"/>
                  </a:lnTo>
                  <a:lnTo>
                    <a:pt x="19549" y="3850"/>
                  </a:lnTo>
                  <a:close/>
                  <a:moveTo>
                    <a:pt x="19141" y="3851"/>
                  </a:moveTo>
                  <a:lnTo>
                    <a:pt x="18746" y="3851"/>
                  </a:lnTo>
                  <a:lnTo>
                    <a:pt x="18746" y="3100"/>
                  </a:lnTo>
                  <a:lnTo>
                    <a:pt x="19141" y="3100"/>
                  </a:lnTo>
                  <a:close/>
                  <a:moveTo>
                    <a:pt x="18735" y="3851"/>
                  </a:moveTo>
                  <a:lnTo>
                    <a:pt x="18338" y="3851"/>
                  </a:lnTo>
                  <a:lnTo>
                    <a:pt x="18338" y="3100"/>
                  </a:lnTo>
                  <a:lnTo>
                    <a:pt x="18735" y="3100"/>
                  </a:lnTo>
                  <a:close/>
                  <a:moveTo>
                    <a:pt x="18327" y="3851"/>
                  </a:moveTo>
                  <a:lnTo>
                    <a:pt x="17929" y="3851"/>
                  </a:lnTo>
                  <a:lnTo>
                    <a:pt x="17929" y="3100"/>
                  </a:lnTo>
                  <a:lnTo>
                    <a:pt x="18327" y="3100"/>
                  </a:lnTo>
                  <a:close/>
                  <a:moveTo>
                    <a:pt x="17918" y="3851"/>
                  </a:moveTo>
                  <a:lnTo>
                    <a:pt x="17521" y="3851"/>
                  </a:lnTo>
                  <a:lnTo>
                    <a:pt x="17521" y="3100"/>
                  </a:lnTo>
                  <a:lnTo>
                    <a:pt x="17918" y="3100"/>
                  </a:lnTo>
                  <a:close/>
                  <a:moveTo>
                    <a:pt x="17509" y="3851"/>
                  </a:moveTo>
                  <a:lnTo>
                    <a:pt x="17115" y="3851"/>
                  </a:lnTo>
                  <a:lnTo>
                    <a:pt x="17115" y="3100"/>
                  </a:lnTo>
                  <a:lnTo>
                    <a:pt x="17509" y="3100"/>
                  </a:lnTo>
                  <a:close/>
                  <a:moveTo>
                    <a:pt x="17104" y="3851"/>
                  </a:moveTo>
                  <a:lnTo>
                    <a:pt x="16707" y="3851"/>
                  </a:lnTo>
                  <a:lnTo>
                    <a:pt x="16707" y="3100"/>
                  </a:lnTo>
                  <a:lnTo>
                    <a:pt x="17104" y="3100"/>
                  </a:lnTo>
                  <a:close/>
                  <a:moveTo>
                    <a:pt x="16695" y="3851"/>
                  </a:moveTo>
                  <a:lnTo>
                    <a:pt x="16298" y="3851"/>
                  </a:lnTo>
                  <a:lnTo>
                    <a:pt x="16298" y="3100"/>
                  </a:lnTo>
                  <a:lnTo>
                    <a:pt x="16695" y="3100"/>
                  </a:lnTo>
                  <a:close/>
                  <a:moveTo>
                    <a:pt x="16287" y="3851"/>
                  </a:moveTo>
                  <a:lnTo>
                    <a:pt x="15890" y="3851"/>
                  </a:lnTo>
                  <a:lnTo>
                    <a:pt x="15890" y="3100"/>
                  </a:lnTo>
                  <a:lnTo>
                    <a:pt x="16287" y="3100"/>
                  </a:lnTo>
                  <a:close/>
                  <a:moveTo>
                    <a:pt x="15878" y="3851"/>
                  </a:moveTo>
                  <a:lnTo>
                    <a:pt x="15484" y="3851"/>
                  </a:lnTo>
                  <a:lnTo>
                    <a:pt x="15484" y="3100"/>
                  </a:lnTo>
                  <a:lnTo>
                    <a:pt x="15878" y="3100"/>
                  </a:lnTo>
                  <a:close/>
                  <a:moveTo>
                    <a:pt x="15472" y="3851"/>
                  </a:moveTo>
                  <a:lnTo>
                    <a:pt x="15075" y="3851"/>
                  </a:lnTo>
                  <a:lnTo>
                    <a:pt x="15075" y="3100"/>
                  </a:lnTo>
                  <a:lnTo>
                    <a:pt x="15472" y="3100"/>
                  </a:lnTo>
                  <a:close/>
                  <a:moveTo>
                    <a:pt x="15064" y="3851"/>
                  </a:moveTo>
                  <a:lnTo>
                    <a:pt x="14667" y="3851"/>
                  </a:lnTo>
                  <a:lnTo>
                    <a:pt x="14667" y="3100"/>
                  </a:lnTo>
                  <a:lnTo>
                    <a:pt x="15064" y="3100"/>
                  </a:lnTo>
                  <a:close/>
                  <a:moveTo>
                    <a:pt x="14655" y="3851"/>
                  </a:moveTo>
                  <a:lnTo>
                    <a:pt x="14261" y="3851"/>
                  </a:lnTo>
                  <a:lnTo>
                    <a:pt x="14261" y="3100"/>
                  </a:lnTo>
                  <a:lnTo>
                    <a:pt x="14655" y="3100"/>
                  </a:lnTo>
                  <a:close/>
                  <a:moveTo>
                    <a:pt x="14250" y="3851"/>
                  </a:moveTo>
                  <a:lnTo>
                    <a:pt x="13852" y="3851"/>
                  </a:lnTo>
                  <a:lnTo>
                    <a:pt x="13852" y="3100"/>
                  </a:lnTo>
                  <a:lnTo>
                    <a:pt x="14250" y="3100"/>
                  </a:lnTo>
                  <a:close/>
                  <a:moveTo>
                    <a:pt x="13841" y="3851"/>
                  </a:moveTo>
                  <a:lnTo>
                    <a:pt x="13444" y="3851"/>
                  </a:lnTo>
                  <a:lnTo>
                    <a:pt x="13444" y="3100"/>
                  </a:lnTo>
                  <a:lnTo>
                    <a:pt x="13841" y="3100"/>
                  </a:lnTo>
                  <a:close/>
                  <a:moveTo>
                    <a:pt x="13433" y="3851"/>
                  </a:moveTo>
                  <a:lnTo>
                    <a:pt x="13035" y="3851"/>
                  </a:lnTo>
                  <a:lnTo>
                    <a:pt x="13035" y="3100"/>
                  </a:lnTo>
                  <a:lnTo>
                    <a:pt x="13433" y="3100"/>
                  </a:lnTo>
                  <a:close/>
                  <a:moveTo>
                    <a:pt x="13024" y="3851"/>
                  </a:moveTo>
                  <a:lnTo>
                    <a:pt x="12630" y="3851"/>
                  </a:lnTo>
                  <a:lnTo>
                    <a:pt x="12630" y="3100"/>
                  </a:lnTo>
                  <a:lnTo>
                    <a:pt x="13024" y="3100"/>
                  </a:lnTo>
                  <a:close/>
                  <a:moveTo>
                    <a:pt x="12618" y="3851"/>
                  </a:moveTo>
                  <a:lnTo>
                    <a:pt x="12221" y="3851"/>
                  </a:lnTo>
                  <a:lnTo>
                    <a:pt x="12221" y="3100"/>
                  </a:lnTo>
                  <a:lnTo>
                    <a:pt x="12618" y="3100"/>
                  </a:lnTo>
                  <a:close/>
                  <a:moveTo>
                    <a:pt x="12210" y="3851"/>
                  </a:moveTo>
                  <a:lnTo>
                    <a:pt x="11813" y="3851"/>
                  </a:lnTo>
                  <a:lnTo>
                    <a:pt x="11813" y="3100"/>
                  </a:lnTo>
                  <a:lnTo>
                    <a:pt x="12210" y="3100"/>
                  </a:lnTo>
                  <a:close/>
                  <a:moveTo>
                    <a:pt x="11801" y="3851"/>
                  </a:moveTo>
                  <a:lnTo>
                    <a:pt x="11428" y="3851"/>
                  </a:lnTo>
                  <a:lnTo>
                    <a:pt x="11428" y="3100"/>
                  </a:lnTo>
                  <a:lnTo>
                    <a:pt x="11801" y="3100"/>
                  </a:lnTo>
                  <a:close/>
                  <a:moveTo>
                    <a:pt x="11417" y="3851"/>
                  </a:moveTo>
                  <a:lnTo>
                    <a:pt x="11022" y="3851"/>
                  </a:lnTo>
                  <a:lnTo>
                    <a:pt x="11022" y="3100"/>
                  </a:lnTo>
                  <a:lnTo>
                    <a:pt x="11416" y="3100"/>
                  </a:lnTo>
                  <a:close/>
                  <a:moveTo>
                    <a:pt x="11011" y="3851"/>
                  </a:moveTo>
                  <a:lnTo>
                    <a:pt x="10614" y="3851"/>
                  </a:lnTo>
                  <a:lnTo>
                    <a:pt x="10614" y="3100"/>
                  </a:lnTo>
                  <a:lnTo>
                    <a:pt x="11011" y="3100"/>
                  </a:lnTo>
                  <a:close/>
                  <a:moveTo>
                    <a:pt x="10603" y="3851"/>
                  </a:moveTo>
                  <a:lnTo>
                    <a:pt x="10205" y="3851"/>
                  </a:lnTo>
                  <a:lnTo>
                    <a:pt x="10205" y="3100"/>
                  </a:lnTo>
                  <a:lnTo>
                    <a:pt x="10603" y="3100"/>
                  </a:lnTo>
                  <a:close/>
                  <a:moveTo>
                    <a:pt x="10194" y="3851"/>
                  </a:moveTo>
                  <a:lnTo>
                    <a:pt x="9799" y="3851"/>
                  </a:lnTo>
                  <a:lnTo>
                    <a:pt x="9799" y="3100"/>
                  </a:lnTo>
                  <a:lnTo>
                    <a:pt x="10193" y="3100"/>
                  </a:lnTo>
                  <a:close/>
                  <a:moveTo>
                    <a:pt x="9788" y="3851"/>
                  </a:moveTo>
                  <a:lnTo>
                    <a:pt x="9390" y="3851"/>
                  </a:lnTo>
                  <a:lnTo>
                    <a:pt x="9390" y="3100"/>
                  </a:lnTo>
                  <a:lnTo>
                    <a:pt x="9787" y="3100"/>
                  </a:lnTo>
                  <a:close/>
                  <a:moveTo>
                    <a:pt x="9380" y="3851"/>
                  </a:moveTo>
                  <a:lnTo>
                    <a:pt x="8982" y="3851"/>
                  </a:lnTo>
                  <a:lnTo>
                    <a:pt x="8982" y="3100"/>
                  </a:lnTo>
                  <a:lnTo>
                    <a:pt x="9379" y="3100"/>
                  </a:lnTo>
                  <a:close/>
                  <a:moveTo>
                    <a:pt x="8971" y="3851"/>
                  </a:moveTo>
                  <a:lnTo>
                    <a:pt x="8573" y="3851"/>
                  </a:lnTo>
                  <a:lnTo>
                    <a:pt x="8573" y="3100"/>
                  </a:lnTo>
                  <a:lnTo>
                    <a:pt x="8970" y="3100"/>
                  </a:lnTo>
                  <a:close/>
                  <a:moveTo>
                    <a:pt x="8563" y="3851"/>
                  </a:moveTo>
                  <a:lnTo>
                    <a:pt x="8168" y="3851"/>
                  </a:lnTo>
                  <a:lnTo>
                    <a:pt x="8168" y="3100"/>
                  </a:lnTo>
                  <a:lnTo>
                    <a:pt x="8563" y="3100"/>
                  </a:lnTo>
                  <a:close/>
                  <a:moveTo>
                    <a:pt x="8157" y="3851"/>
                  </a:moveTo>
                  <a:lnTo>
                    <a:pt x="7760" y="3851"/>
                  </a:lnTo>
                  <a:lnTo>
                    <a:pt x="7760" y="3100"/>
                  </a:lnTo>
                  <a:lnTo>
                    <a:pt x="8157" y="3100"/>
                  </a:lnTo>
                  <a:close/>
                  <a:moveTo>
                    <a:pt x="7748" y="3851"/>
                  </a:moveTo>
                  <a:lnTo>
                    <a:pt x="7351" y="3851"/>
                  </a:lnTo>
                  <a:lnTo>
                    <a:pt x="7351" y="3100"/>
                  </a:lnTo>
                  <a:lnTo>
                    <a:pt x="7748" y="3100"/>
                  </a:lnTo>
                  <a:close/>
                  <a:moveTo>
                    <a:pt x="7340" y="3851"/>
                  </a:moveTo>
                  <a:lnTo>
                    <a:pt x="6946" y="3851"/>
                  </a:lnTo>
                  <a:lnTo>
                    <a:pt x="6946" y="3100"/>
                  </a:lnTo>
                  <a:lnTo>
                    <a:pt x="7340" y="3100"/>
                  </a:lnTo>
                  <a:close/>
                  <a:moveTo>
                    <a:pt x="6934" y="3851"/>
                  </a:moveTo>
                  <a:lnTo>
                    <a:pt x="6537" y="3851"/>
                  </a:lnTo>
                  <a:lnTo>
                    <a:pt x="6537" y="3100"/>
                  </a:lnTo>
                  <a:lnTo>
                    <a:pt x="6934" y="3100"/>
                  </a:lnTo>
                  <a:close/>
                  <a:moveTo>
                    <a:pt x="6526" y="3851"/>
                  </a:moveTo>
                  <a:lnTo>
                    <a:pt x="6129" y="3851"/>
                  </a:lnTo>
                  <a:lnTo>
                    <a:pt x="6129" y="3100"/>
                  </a:lnTo>
                  <a:lnTo>
                    <a:pt x="6526" y="3100"/>
                  </a:lnTo>
                  <a:close/>
                  <a:moveTo>
                    <a:pt x="6117" y="3851"/>
                  </a:moveTo>
                  <a:lnTo>
                    <a:pt x="5720" y="3851"/>
                  </a:lnTo>
                  <a:lnTo>
                    <a:pt x="5720" y="3100"/>
                  </a:lnTo>
                  <a:lnTo>
                    <a:pt x="6117" y="3100"/>
                  </a:lnTo>
                  <a:close/>
                  <a:moveTo>
                    <a:pt x="5709" y="3851"/>
                  </a:moveTo>
                  <a:lnTo>
                    <a:pt x="5314" y="3851"/>
                  </a:lnTo>
                  <a:lnTo>
                    <a:pt x="5314" y="3100"/>
                  </a:lnTo>
                  <a:lnTo>
                    <a:pt x="5709" y="3100"/>
                  </a:lnTo>
                  <a:close/>
                  <a:moveTo>
                    <a:pt x="5303" y="3851"/>
                  </a:moveTo>
                  <a:lnTo>
                    <a:pt x="4906" y="3851"/>
                  </a:lnTo>
                  <a:lnTo>
                    <a:pt x="4906" y="3100"/>
                  </a:lnTo>
                  <a:lnTo>
                    <a:pt x="5303" y="3100"/>
                  </a:lnTo>
                  <a:close/>
                  <a:moveTo>
                    <a:pt x="4894" y="3851"/>
                  </a:moveTo>
                  <a:lnTo>
                    <a:pt x="4497" y="3851"/>
                  </a:lnTo>
                  <a:lnTo>
                    <a:pt x="4497" y="3100"/>
                  </a:lnTo>
                  <a:lnTo>
                    <a:pt x="4894" y="3100"/>
                  </a:lnTo>
                  <a:close/>
                  <a:moveTo>
                    <a:pt x="4486" y="3851"/>
                  </a:moveTo>
                  <a:lnTo>
                    <a:pt x="4089" y="3851"/>
                  </a:lnTo>
                  <a:lnTo>
                    <a:pt x="4089" y="3100"/>
                  </a:lnTo>
                  <a:lnTo>
                    <a:pt x="4486" y="3100"/>
                  </a:lnTo>
                  <a:close/>
                  <a:moveTo>
                    <a:pt x="4077" y="3851"/>
                  </a:moveTo>
                  <a:lnTo>
                    <a:pt x="3682" y="3851"/>
                  </a:lnTo>
                  <a:lnTo>
                    <a:pt x="3682" y="3100"/>
                  </a:lnTo>
                  <a:lnTo>
                    <a:pt x="4077" y="3100"/>
                  </a:lnTo>
                  <a:close/>
                  <a:moveTo>
                    <a:pt x="3672" y="3851"/>
                  </a:moveTo>
                  <a:lnTo>
                    <a:pt x="3274" y="3851"/>
                  </a:lnTo>
                  <a:lnTo>
                    <a:pt x="3274" y="3100"/>
                  </a:lnTo>
                  <a:lnTo>
                    <a:pt x="3671" y="3100"/>
                  </a:lnTo>
                  <a:close/>
                  <a:moveTo>
                    <a:pt x="3263" y="3851"/>
                  </a:moveTo>
                  <a:lnTo>
                    <a:pt x="2866" y="3851"/>
                  </a:lnTo>
                  <a:lnTo>
                    <a:pt x="2866" y="3100"/>
                  </a:lnTo>
                  <a:lnTo>
                    <a:pt x="3263" y="3100"/>
                  </a:lnTo>
                  <a:close/>
                  <a:moveTo>
                    <a:pt x="2855" y="3851"/>
                  </a:moveTo>
                  <a:lnTo>
                    <a:pt x="2460" y="3851"/>
                  </a:lnTo>
                  <a:lnTo>
                    <a:pt x="2460" y="3100"/>
                  </a:lnTo>
                  <a:lnTo>
                    <a:pt x="2854" y="3100"/>
                  </a:lnTo>
                  <a:close/>
                  <a:moveTo>
                    <a:pt x="2449" y="3851"/>
                  </a:moveTo>
                  <a:lnTo>
                    <a:pt x="2052" y="3851"/>
                  </a:lnTo>
                  <a:lnTo>
                    <a:pt x="2052" y="3100"/>
                  </a:lnTo>
                  <a:lnTo>
                    <a:pt x="2449" y="3100"/>
                  </a:lnTo>
                  <a:close/>
                  <a:moveTo>
                    <a:pt x="2040" y="3851"/>
                  </a:moveTo>
                  <a:lnTo>
                    <a:pt x="1643" y="3851"/>
                  </a:lnTo>
                  <a:lnTo>
                    <a:pt x="1643" y="3100"/>
                  </a:lnTo>
                  <a:lnTo>
                    <a:pt x="2040" y="3100"/>
                  </a:lnTo>
                  <a:close/>
                  <a:moveTo>
                    <a:pt x="2040" y="3872"/>
                  </a:moveTo>
                  <a:lnTo>
                    <a:pt x="2040" y="4623"/>
                  </a:lnTo>
                  <a:lnTo>
                    <a:pt x="1643" y="4623"/>
                  </a:lnTo>
                  <a:lnTo>
                    <a:pt x="1643" y="3872"/>
                  </a:lnTo>
                  <a:close/>
                  <a:moveTo>
                    <a:pt x="2040" y="4644"/>
                  </a:moveTo>
                  <a:lnTo>
                    <a:pt x="2040" y="5395"/>
                  </a:lnTo>
                  <a:lnTo>
                    <a:pt x="1643" y="5395"/>
                  </a:lnTo>
                  <a:lnTo>
                    <a:pt x="1643" y="4644"/>
                  </a:lnTo>
                  <a:close/>
                  <a:moveTo>
                    <a:pt x="2040" y="5417"/>
                  </a:moveTo>
                  <a:lnTo>
                    <a:pt x="2040" y="6162"/>
                  </a:lnTo>
                  <a:lnTo>
                    <a:pt x="1643" y="6162"/>
                  </a:lnTo>
                  <a:lnTo>
                    <a:pt x="1643" y="5416"/>
                  </a:lnTo>
                  <a:close/>
                  <a:moveTo>
                    <a:pt x="2040" y="6184"/>
                  </a:moveTo>
                  <a:lnTo>
                    <a:pt x="2040" y="6934"/>
                  </a:lnTo>
                  <a:lnTo>
                    <a:pt x="1643" y="6934"/>
                  </a:lnTo>
                  <a:lnTo>
                    <a:pt x="1643" y="6184"/>
                  </a:lnTo>
                  <a:close/>
                  <a:moveTo>
                    <a:pt x="2040" y="6956"/>
                  </a:moveTo>
                  <a:lnTo>
                    <a:pt x="2040" y="7707"/>
                  </a:lnTo>
                  <a:lnTo>
                    <a:pt x="1643" y="7707"/>
                  </a:lnTo>
                  <a:lnTo>
                    <a:pt x="1643" y="6956"/>
                  </a:lnTo>
                  <a:close/>
                  <a:moveTo>
                    <a:pt x="2040" y="7728"/>
                  </a:moveTo>
                  <a:lnTo>
                    <a:pt x="2040" y="8474"/>
                  </a:lnTo>
                  <a:lnTo>
                    <a:pt x="1643" y="8474"/>
                  </a:lnTo>
                  <a:lnTo>
                    <a:pt x="1643" y="7728"/>
                  </a:lnTo>
                  <a:close/>
                  <a:moveTo>
                    <a:pt x="2040" y="8495"/>
                  </a:moveTo>
                  <a:lnTo>
                    <a:pt x="2040" y="9246"/>
                  </a:lnTo>
                  <a:lnTo>
                    <a:pt x="1643" y="9246"/>
                  </a:lnTo>
                  <a:lnTo>
                    <a:pt x="1643" y="8495"/>
                  </a:lnTo>
                  <a:close/>
                  <a:moveTo>
                    <a:pt x="2040" y="9267"/>
                  </a:moveTo>
                  <a:lnTo>
                    <a:pt x="2040" y="10018"/>
                  </a:lnTo>
                  <a:lnTo>
                    <a:pt x="1643" y="10018"/>
                  </a:lnTo>
                  <a:lnTo>
                    <a:pt x="1643" y="9267"/>
                  </a:lnTo>
                  <a:close/>
                  <a:moveTo>
                    <a:pt x="2040" y="10039"/>
                  </a:moveTo>
                  <a:lnTo>
                    <a:pt x="2040" y="10790"/>
                  </a:lnTo>
                  <a:lnTo>
                    <a:pt x="1643" y="10790"/>
                  </a:lnTo>
                  <a:lnTo>
                    <a:pt x="1643" y="10039"/>
                  </a:lnTo>
                  <a:close/>
                  <a:moveTo>
                    <a:pt x="2040" y="10812"/>
                  </a:moveTo>
                  <a:lnTo>
                    <a:pt x="2040" y="11557"/>
                  </a:lnTo>
                  <a:lnTo>
                    <a:pt x="1643" y="11557"/>
                  </a:lnTo>
                  <a:lnTo>
                    <a:pt x="1643" y="10812"/>
                  </a:lnTo>
                  <a:close/>
                  <a:moveTo>
                    <a:pt x="2040" y="11579"/>
                  </a:moveTo>
                  <a:lnTo>
                    <a:pt x="2040" y="12329"/>
                  </a:lnTo>
                  <a:lnTo>
                    <a:pt x="1643" y="12329"/>
                  </a:lnTo>
                  <a:lnTo>
                    <a:pt x="1643" y="11579"/>
                  </a:lnTo>
                  <a:close/>
                  <a:moveTo>
                    <a:pt x="2040" y="12351"/>
                  </a:moveTo>
                  <a:lnTo>
                    <a:pt x="2040" y="13102"/>
                  </a:lnTo>
                  <a:lnTo>
                    <a:pt x="1643" y="13102"/>
                  </a:lnTo>
                  <a:lnTo>
                    <a:pt x="1643" y="12351"/>
                  </a:lnTo>
                  <a:close/>
                  <a:moveTo>
                    <a:pt x="2040" y="13123"/>
                  </a:moveTo>
                  <a:lnTo>
                    <a:pt x="2040" y="13874"/>
                  </a:lnTo>
                  <a:lnTo>
                    <a:pt x="1643" y="13874"/>
                  </a:lnTo>
                  <a:lnTo>
                    <a:pt x="1643" y="13123"/>
                  </a:lnTo>
                  <a:close/>
                  <a:moveTo>
                    <a:pt x="2040" y="13895"/>
                  </a:moveTo>
                  <a:lnTo>
                    <a:pt x="2040" y="14640"/>
                  </a:lnTo>
                  <a:lnTo>
                    <a:pt x="1643" y="14640"/>
                  </a:lnTo>
                  <a:lnTo>
                    <a:pt x="1643" y="13894"/>
                  </a:lnTo>
                  <a:close/>
                  <a:moveTo>
                    <a:pt x="2040" y="14662"/>
                  </a:moveTo>
                  <a:lnTo>
                    <a:pt x="2040" y="15412"/>
                  </a:lnTo>
                  <a:lnTo>
                    <a:pt x="1643" y="15412"/>
                  </a:lnTo>
                  <a:lnTo>
                    <a:pt x="1643" y="14661"/>
                  </a:lnTo>
                  <a:close/>
                  <a:moveTo>
                    <a:pt x="2040" y="15434"/>
                  </a:moveTo>
                  <a:lnTo>
                    <a:pt x="2040" y="16184"/>
                  </a:lnTo>
                  <a:lnTo>
                    <a:pt x="1643" y="16184"/>
                  </a:lnTo>
                  <a:lnTo>
                    <a:pt x="1643" y="15433"/>
                  </a:lnTo>
                  <a:close/>
                  <a:moveTo>
                    <a:pt x="2040" y="16207"/>
                  </a:moveTo>
                  <a:lnTo>
                    <a:pt x="2040" y="16952"/>
                  </a:lnTo>
                  <a:lnTo>
                    <a:pt x="1643" y="16952"/>
                  </a:lnTo>
                  <a:lnTo>
                    <a:pt x="1643" y="16207"/>
                  </a:lnTo>
                  <a:close/>
                  <a:moveTo>
                    <a:pt x="2040" y="16974"/>
                  </a:moveTo>
                  <a:lnTo>
                    <a:pt x="2040" y="17724"/>
                  </a:lnTo>
                  <a:lnTo>
                    <a:pt x="1643" y="17724"/>
                  </a:lnTo>
                  <a:lnTo>
                    <a:pt x="1643" y="16974"/>
                  </a:lnTo>
                  <a:close/>
                  <a:moveTo>
                    <a:pt x="2040" y="17746"/>
                  </a:moveTo>
                  <a:lnTo>
                    <a:pt x="2040" y="18497"/>
                  </a:lnTo>
                  <a:lnTo>
                    <a:pt x="1643" y="18497"/>
                  </a:lnTo>
                  <a:lnTo>
                    <a:pt x="1643" y="17746"/>
                  </a:lnTo>
                  <a:close/>
                  <a:moveTo>
                    <a:pt x="2052" y="17746"/>
                  </a:moveTo>
                  <a:lnTo>
                    <a:pt x="2449" y="17746"/>
                  </a:lnTo>
                  <a:lnTo>
                    <a:pt x="2449" y="18497"/>
                  </a:lnTo>
                  <a:lnTo>
                    <a:pt x="2052" y="18497"/>
                  </a:lnTo>
                  <a:close/>
                  <a:moveTo>
                    <a:pt x="2460" y="17746"/>
                  </a:moveTo>
                  <a:lnTo>
                    <a:pt x="2854" y="17746"/>
                  </a:lnTo>
                  <a:lnTo>
                    <a:pt x="2854" y="18497"/>
                  </a:lnTo>
                  <a:lnTo>
                    <a:pt x="2460" y="18497"/>
                  </a:lnTo>
                  <a:close/>
                  <a:moveTo>
                    <a:pt x="2866" y="17746"/>
                  </a:moveTo>
                  <a:lnTo>
                    <a:pt x="3263" y="17746"/>
                  </a:lnTo>
                  <a:lnTo>
                    <a:pt x="3263" y="18497"/>
                  </a:lnTo>
                  <a:lnTo>
                    <a:pt x="2865" y="18497"/>
                  </a:lnTo>
                  <a:close/>
                  <a:moveTo>
                    <a:pt x="3274" y="17746"/>
                  </a:moveTo>
                  <a:lnTo>
                    <a:pt x="3671" y="17746"/>
                  </a:lnTo>
                  <a:lnTo>
                    <a:pt x="3671" y="18497"/>
                  </a:lnTo>
                  <a:lnTo>
                    <a:pt x="3274" y="18497"/>
                  </a:lnTo>
                  <a:close/>
                  <a:moveTo>
                    <a:pt x="3683" y="17746"/>
                  </a:moveTo>
                  <a:lnTo>
                    <a:pt x="4077" y="17746"/>
                  </a:lnTo>
                  <a:lnTo>
                    <a:pt x="4077" y="18497"/>
                  </a:lnTo>
                  <a:lnTo>
                    <a:pt x="3682" y="18497"/>
                  </a:lnTo>
                  <a:close/>
                  <a:moveTo>
                    <a:pt x="4089" y="17746"/>
                  </a:moveTo>
                  <a:lnTo>
                    <a:pt x="4486" y="17746"/>
                  </a:lnTo>
                  <a:lnTo>
                    <a:pt x="4486" y="18497"/>
                  </a:lnTo>
                  <a:lnTo>
                    <a:pt x="4089" y="18497"/>
                  </a:lnTo>
                  <a:close/>
                  <a:moveTo>
                    <a:pt x="4497" y="17746"/>
                  </a:moveTo>
                  <a:lnTo>
                    <a:pt x="4894" y="17746"/>
                  </a:lnTo>
                  <a:lnTo>
                    <a:pt x="4894" y="18497"/>
                  </a:lnTo>
                  <a:lnTo>
                    <a:pt x="4497" y="18497"/>
                  </a:lnTo>
                  <a:close/>
                  <a:moveTo>
                    <a:pt x="4906" y="17746"/>
                  </a:moveTo>
                  <a:lnTo>
                    <a:pt x="5303" y="17746"/>
                  </a:lnTo>
                  <a:lnTo>
                    <a:pt x="5303" y="18497"/>
                  </a:lnTo>
                  <a:lnTo>
                    <a:pt x="4906" y="18497"/>
                  </a:lnTo>
                  <a:close/>
                  <a:moveTo>
                    <a:pt x="5314" y="17746"/>
                  </a:moveTo>
                  <a:lnTo>
                    <a:pt x="5709" y="17746"/>
                  </a:lnTo>
                  <a:lnTo>
                    <a:pt x="5709" y="18497"/>
                  </a:lnTo>
                  <a:lnTo>
                    <a:pt x="5314" y="18497"/>
                  </a:lnTo>
                  <a:close/>
                  <a:moveTo>
                    <a:pt x="5720" y="17746"/>
                  </a:moveTo>
                  <a:lnTo>
                    <a:pt x="6117" y="17746"/>
                  </a:lnTo>
                  <a:lnTo>
                    <a:pt x="6117" y="18497"/>
                  </a:lnTo>
                  <a:lnTo>
                    <a:pt x="5720" y="18497"/>
                  </a:lnTo>
                  <a:close/>
                  <a:moveTo>
                    <a:pt x="6129" y="17746"/>
                  </a:moveTo>
                  <a:lnTo>
                    <a:pt x="6526" y="17746"/>
                  </a:lnTo>
                  <a:lnTo>
                    <a:pt x="6526" y="18497"/>
                  </a:lnTo>
                  <a:lnTo>
                    <a:pt x="6129" y="18497"/>
                  </a:lnTo>
                  <a:close/>
                  <a:moveTo>
                    <a:pt x="6537" y="17746"/>
                  </a:moveTo>
                  <a:lnTo>
                    <a:pt x="6934" y="17746"/>
                  </a:lnTo>
                  <a:lnTo>
                    <a:pt x="6934" y="18497"/>
                  </a:lnTo>
                  <a:lnTo>
                    <a:pt x="6537" y="18497"/>
                  </a:lnTo>
                  <a:close/>
                  <a:moveTo>
                    <a:pt x="6946" y="17746"/>
                  </a:moveTo>
                  <a:lnTo>
                    <a:pt x="7340" y="17746"/>
                  </a:lnTo>
                  <a:lnTo>
                    <a:pt x="7340" y="18497"/>
                  </a:lnTo>
                  <a:lnTo>
                    <a:pt x="6946" y="18497"/>
                  </a:lnTo>
                  <a:close/>
                  <a:moveTo>
                    <a:pt x="7351" y="17746"/>
                  </a:moveTo>
                  <a:lnTo>
                    <a:pt x="7748" y="17746"/>
                  </a:lnTo>
                  <a:lnTo>
                    <a:pt x="7748" y="18497"/>
                  </a:lnTo>
                  <a:lnTo>
                    <a:pt x="7351" y="18497"/>
                  </a:lnTo>
                  <a:close/>
                  <a:moveTo>
                    <a:pt x="7760" y="17746"/>
                  </a:moveTo>
                  <a:lnTo>
                    <a:pt x="8157" y="17746"/>
                  </a:lnTo>
                  <a:lnTo>
                    <a:pt x="8157" y="18497"/>
                  </a:lnTo>
                  <a:lnTo>
                    <a:pt x="7760" y="18497"/>
                  </a:lnTo>
                  <a:close/>
                  <a:moveTo>
                    <a:pt x="8168" y="17746"/>
                  </a:moveTo>
                  <a:lnTo>
                    <a:pt x="8563" y="17746"/>
                  </a:lnTo>
                  <a:lnTo>
                    <a:pt x="8563" y="18497"/>
                  </a:lnTo>
                  <a:lnTo>
                    <a:pt x="8168" y="18497"/>
                  </a:lnTo>
                  <a:close/>
                  <a:moveTo>
                    <a:pt x="8574" y="17746"/>
                  </a:moveTo>
                  <a:lnTo>
                    <a:pt x="8971" y="17746"/>
                  </a:lnTo>
                  <a:lnTo>
                    <a:pt x="8971" y="18497"/>
                  </a:lnTo>
                  <a:lnTo>
                    <a:pt x="8573" y="18497"/>
                  </a:lnTo>
                  <a:close/>
                  <a:moveTo>
                    <a:pt x="8983" y="17746"/>
                  </a:moveTo>
                  <a:lnTo>
                    <a:pt x="9380" y="17746"/>
                  </a:lnTo>
                  <a:lnTo>
                    <a:pt x="9380" y="18497"/>
                  </a:lnTo>
                  <a:lnTo>
                    <a:pt x="8982" y="18497"/>
                  </a:lnTo>
                  <a:close/>
                  <a:moveTo>
                    <a:pt x="9391" y="17746"/>
                  </a:moveTo>
                  <a:lnTo>
                    <a:pt x="9788" y="17746"/>
                  </a:lnTo>
                  <a:lnTo>
                    <a:pt x="9788" y="18497"/>
                  </a:lnTo>
                  <a:lnTo>
                    <a:pt x="9390" y="18497"/>
                  </a:lnTo>
                  <a:close/>
                  <a:moveTo>
                    <a:pt x="9800" y="17746"/>
                  </a:moveTo>
                  <a:lnTo>
                    <a:pt x="10194" y="17746"/>
                  </a:lnTo>
                  <a:lnTo>
                    <a:pt x="10194" y="18497"/>
                  </a:lnTo>
                  <a:lnTo>
                    <a:pt x="9799" y="18497"/>
                  </a:lnTo>
                  <a:close/>
                  <a:moveTo>
                    <a:pt x="10205" y="17746"/>
                  </a:moveTo>
                  <a:lnTo>
                    <a:pt x="10603" y="17746"/>
                  </a:lnTo>
                  <a:lnTo>
                    <a:pt x="10603" y="18497"/>
                  </a:lnTo>
                  <a:lnTo>
                    <a:pt x="10205" y="18497"/>
                  </a:lnTo>
                  <a:close/>
                  <a:moveTo>
                    <a:pt x="10614" y="17746"/>
                  </a:moveTo>
                  <a:lnTo>
                    <a:pt x="11011" y="17746"/>
                  </a:lnTo>
                  <a:lnTo>
                    <a:pt x="11011" y="18497"/>
                  </a:lnTo>
                  <a:lnTo>
                    <a:pt x="10614" y="18497"/>
                  </a:lnTo>
                  <a:close/>
                  <a:moveTo>
                    <a:pt x="11022" y="17746"/>
                  </a:moveTo>
                  <a:lnTo>
                    <a:pt x="11417" y="17746"/>
                  </a:lnTo>
                  <a:lnTo>
                    <a:pt x="11417" y="18497"/>
                  </a:lnTo>
                  <a:lnTo>
                    <a:pt x="11022" y="18497"/>
                  </a:lnTo>
                  <a:close/>
                  <a:moveTo>
                    <a:pt x="11428" y="17746"/>
                  </a:moveTo>
                  <a:lnTo>
                    <a:pt x="11801" y="17746"/>
                  </a:lnTo>
                  <a:lnTo>
                    <a:pt x="11801" y="18497"/>
                  </a:lnTo>
                  <a:lnTo>
                    <a:pt x="11428" y="18497"/>
                  </a:lnTo>
                  <a:close/>
                  <a:moveTo>
                    <a:pt x="11813" y="17746"/>
                  </a:moveTo>
                  <a:lnTo>
                    <a:pt x="12210" y="17746"/>
                  </a:lnTo>
                  <a:lnTo>
                    <a:pt x="12210" y="18497"/>
                  </a:lnTo>
                  <a:lnTo>
                    <a:pt x="11813" y="18497"/>
                  </a:lnTo>
                  <a:close/>
                  <a:moveTo>
                    <a:pt x="12221" y="17746"/>
                  </a:moveTo>
                  <a:lnTo>
                    <a:pt x="12618" y="17746"/>
                  </a:lnTo>
                  <a:lnTo>
                    <a:pt x="12618" y="18497"/>
                  </a:lnTo>
                  <a:lnTo>
                    <a:pt x="12221" y="18497"/>
                  </a:lnTo>
                  <a:close/>
                  <a:moveTo>
                    <a:pt x="12630" y="17746"/>
                  </a:moveTo>
                  <a:lnTo>
                    <a:pt x="13024" y="17746"/>
                  </a:lnTo>
                  <a:lnTo>
                    <a:pt x="13024" y="18497"/>
                  </a:lnTo>
                  <a:lnTo>
                    <a:pt x="12630" y="18497"/>
                  </a:lnTo>
                  <a:close/>
                  <a:moveTo>
                    <a:pt x="13035" y="17746"/>
                  </a:moveTo>
                  <a:lnTo>
                    <a:pt x="13433" y="17746"/>
                  </a:lnTo>
                  <a:lnTo>
                    <a:pt x="13433" y="18497"/>
                  </a:lnTo>
                  <a:lnTo>
                    <a:pt x="13035" y="18497"/>
                  </a:lnTo>
                  <a:close/>
                  <a:moveTo>
                    <a:pt x="13444" y="17746"/>
                  </a:moveTo>
                  <a:lnTo>
                    <a:pt x="13841" y="17746"/>
                  </a:lnTo>
                  <a:lnTo>
                    <a:pt x="13841" y="18497"/>
                  </a:lnTo>
                  <a:lnTo>
                    <a:pt x="13444" y="18497"/>
                  </a:lnTo>
                  <a:close/>
                  <a:moveTo>
                    <a:pt x="13852" y="17746"/>
                  </a:moveTo>
                  <a:lnTo>
                    <a:pt x="14250" y="17746"/>
                  </a:lnTo>
                  <a:lnTo>
                    <a:pt x="14250" y="18497"/>
                  </a:lnTo>
                  <a:lnTo>
                    <a:pt x="13852" y="18497"/>
                  </a:lnTo>
                  <a:close/>
                  <a:moveTo>
                    <a:pt x="14261" y="17746"/>
                  </a:moveTo>
                  <a:lnTo>
                    <a:pt x="14655" y="17746"/>
                  </a:lnTo>
                  <a:lnTo>
                    <a:pt x="14655" y="18497"/>
                  </a:lnTo>
                  <a:lnTo>
                    <a:pt x="14261" y="18497"/>
                  </a:lnTo>
                  <a:close/>
                  <a:moveTo>
                    <a:pt x="14667" y="17746"/>
                  </a:moveTo>
                  <a:lnTo>
                    <a:pt x="15064" y="17746"/>
                  </a:lnTo>
                  <a:lnTo>
                    <a:pt x="15064" y="18497"/>
                  </a:lnTo>
                  <a:lnTo>
                    <a:pt x="14667" y="18497"/>
                  </a:lnTo>
                  <a:close/>
                  <a:moveTo>
                    <a:pt x="15075" y="17746"/>
                  </a:moveTo>
                  <a:lnTo>
                    <a:pt x="15472" y="17746"/>
                  </a:lnTo>
                  <a:lnTo>
                    <a:pt x="15472" y="18497"/>
                  </a:lnTo>
                  <a:lnTo>
                    <a:pt x="15075" y="18497"/>
                  </a:lnTo>
                  <a:close/>
                  <a:moveTo>
                    <a:pt x="15484" y="17746"/>
                  </a:moveTo>
                  <a:lnTo>
                    <a:pt x="15878" y="17746"/>
                  </a:lnTo>
                  <a:lnTo>
                    <a:pt x="15878" y="18497"/>
                  </a:lnTo>
                  <a:lnTo>
                    <a:pt x="15484" y="18497"/>
                  </a:lnTo>
                  <a:close/>
                  <a:moveTo>
                    <a:pt x="15890" y="17746"/>
                  </a:moveTo>
                  <a:lnTo>
                    <a:pt x="16287" y="17746"/>
                  </a:lnTo>
                  <a:lnTo>
                    <a:pt x="16287" y="18497"/>
                  </a:lnTo>
                  <a:lnTo>
                    <a:pt x="15890" y="18497"/>
                  </a:lnTo>
                  <a:close/>
                  <a:moveTo>
                    <a:pt x="16298" y="17746"/>
                  </a:moveTo>
                  <a:lnTo>
                    <a:pt x="16695" y="17746"/>
                  </a:lnTo>
                  <a:lnTo>
                    <a:pt x="16695" y="18497"/>
                  </a:lnTo>
                  <a:lnTo>
                    <a:pt x="16298" y="18497"/>
                  </a:lnTo>
                  <a:close/>
                  <a:moveTo>
                    <a:pt x="16707" y="17746"/>
                  </a:moveTo>
                  <a:lnTo>
                    <a:pt x="17104" y="17746"/>
                  </a:lnTo>
                  <a:lnTo>
                    <a:pt x="17104" y="18497"/>
                  </a:lnTo>
                  <a:lnTo>
                    <a:pt x="16707" y="18497"/>
                  </a:lnTo>
                  <a:close/>
                  <a:moveTo>
                    <a:pt x="17115" y="17746"/>
                  </a:moveTo>
                  <a:lnTo>
                    <a:pt x="17509" y="17746"/>
                  </a:lnTo>
                  <a:lnTo>
                    <a:pt x="17509" y="18497"/>
                  </a:lnTo>
                  <a:lnTo>
                    <a:pt x="17115" y="18497"/>
                  </a:lnTo>
                  <a:close/>
                  <a:moveTo>
                    <a:pt x="17521" y="17746"/>
                  </a:moveTo>
                  <a:lnTo>
                    <a:pt x="17918" y="17746"/>
                  </a:lnTo>
                  <a:lnTo>
                    <a:pt x="17918" y="18497"/>
                  </a:lnTo>
                  <a:lnTo>
                    <a:pt x="17521" y="18497"/>
                  </a:lnTo>
                  <a:close/>
                  <a:moveTo>
                    <a:pt x="17929" y="17746"/>
                  </a:moveTo>
                  <a:lnTo>
                    <a:pt x="18327" y="17746"/>
                  </a:lnTo>
                  <a:lnTo>
                    <a:pt x="18327" y="18497"/>
                  </a:lnTo>
                  <a:lnTo>
                    <a:pt x="17929" y="18497"/>
                  </a:lnTo>
                  <a:close/>
                  <a:moveTo>
                    <a:pt x="18338" y="17746"/>
                  </a:moveTo>
                  <a:lnTo>
                    <a:pt x="18735" y="17746"/>
                  </a:lnTo>
                  <a:lnTo>
                    <a:pt x="18735" y="18497"/>
                  </a:lnTo>
                  <a:lnTo>
                    <a:pt x="18338" y="18497"/>
                  </a:lnTo>
                  <a:close/>
                  <a:moveTo>
                    <a:pt x="18746" y="17746"/>
                  </a:moveTo>
                  <a:lnTo>
                    <a:pt x="19141" y="17746"/>
                  </a:lnTo>
                  <a:lnTo>
                    <a:pt x="19141" y="18497"/>
                  </a:lnTo>
                  <a:lnTo>
                    <a:pt x="18746" y="18497"/>
                  </a:lnTo>
                  <a:close/>
                  <a:moveTo>
                    <a:pt x="19152" y="17746"/>
                  </a:moveTo>
                  <a:lnTo>
                    <a:pt x="19549" y="17746"/>
                  </a:lnTo>
                  <a:lnTo>
                    <a:pt x="19549" y="18497"/>
                  </a:lnTo>
                  <a:lnTo>
                    <a:pt x="19152" y="18497"/>
                  </a:lnTo>
                  <a:close/>
                  <a:moveTo>
                    <a:pt x="19561" y="17746"/>
                  </a:moveTo>
                  <a:lnTo>
                    <a:pt x="19958" y="17746"/>
                  </a:lnTo>
                  <a:lnTo>
                    <a:pt x="19958" y="18497"/>
                  </a:lnTo>
                  <a:lnTo>
                    <a:pt x="19561" y="18497"/>
                  </a:lnTo>
                  <a:close/>
                  <a:moveTo>
                    <a:pt x="19561" y="17724"/>
                  </a:moveTo>
                  <a:lnTo>
                    <a:pt x="19561" y="16974"/>
                  </a:lnTo>
                  <a:lnTo>
                    <a:pt x="19958" y="16974"/>
                  </a:lnTo>
                  <a:lnTo>
                    <a:pt x="19958" y="17724"/>
                  </a:lnTo>
                  <a:close/>
                  <a:moveTo>
                    <a:pt x="19561" y="16952"/>
                  </a:moveTo>
                  <a:lnTo>
                    <a:pt x="19561" y="16207"/>
                  </a:lnTo>
                  <a:lnTo>
                    <a:pt x="19958" y="16207"/>
                  </a:lnTo>
                  <a:lnTo>
                    <a:pt x="19958" y="16952"/>
                  </a:lnTo>
                  <a:close/>
                  <a:moveTo>
                    <a:pt x="19561" y="16185"/>
                  </a:moveTo>
                  <a:lnTo>
                    <a:pt x="19561" y="15434"/>
                  </a:lnTo>
                  <a:lnTo>
                    <a:pt x="19958" y="15434"/>
                  </a:lnTo>
                  <a:lnTo>
                    <a:pt x="19958" y="16184"/>
                  </a:lnTo>
                  <a:close/>
                  <a:moveTo>
                    <a:pt x="19561" y="15413"/>
                  </a:moveTo>
                  <a:lnTo>
                    <a:pt x="19561" y="14662"/>
                  </a:lnTo>
                  <a:lnTo>
                    <a:pt x="19958" y="14662"/>
                  </a:lnTo>
                  <a:lnTo>
                    <a:pt x="19958" y="15412"/>
                  </a:lnTo>
                  <a:close/>
                  <a:moveTo>
                    <a:pt x="19561" y="14641"/>
                  </a:moveTo>
                  <a:lnTo>
                    <a:pt x="19561" y="13895"/>
                  </a:lnTo>
                  <a:lnTo>
                    <a:pt x="19958" y="13895"/>
                  </a:lnTo>
                  <a:lnTo>
                    <a:pt x="19958" y="14640"/>
                  </a:lnTo>
                  <a:close/>
                  <a:moveTo>
                    <a:pt x="19561" y="13874"/>
                  </a:moveTo>
                  <a:lnTo>
                    <a:pt x="19561" y="13123"/>
                  </a:lnTo>
                  <a:lnTo>
                    <a:pt x="19958" y="13123"/>
                  </a:lnTo>
                  <a:lnTo>
                    <a:pt x="19958" y="13874"/>
                  </a:lnTo>
                  <a:close/>
                  <a:moveTo>
                    <a:pt x="19561" y="13102"/>
                  </a:moveTo>
                  <a:lnTo>
                    <a:pt x="19561" y="12351"/>
                  </a:lnTo>
                  <a:lnTo>
                    <a:pt x="19958" y="12351"/>
                  </a:lnTo>
                  <a:lnTo>
                    <a:pt x="19958" y="13102"/>
                  </a:lnTo>
                  <a:close/>
                  <a:moveTo>
                    <a:pt x="19561" y="12329"/>
                  </a:moveTo>
                  <a:lnTo>
                    <a:pt x="19561" y="11579"/>
                  </a:lnTo>
                  <a:lnTo>
                    <a:pt x="19958" y="11579"/>
                  </a:lnTo>
                  <a:lnTo>
                    <a:pt x="19958" y="12329"/>
                  </a:lnTo>
                  <a:close/>
                  <a:moveTo>
                    <a:pt x="19561" y="11557"/>
                  </a:moveTo>
                  <a:lnTo>
                    <a:pt x="19561" y="10812"/>
                  </a:lnTo>
                  <a:lnTo>
                    <a:pt x="19958" y="10812"/>
                  </a:lnTo>
                  <a:lnTo>
                    <a:pt x="19958" y="11557"/>
                  </a:lnTo>
                  <a:close/>
                  <a:moveTo>
                    <a:pt x="19561" y="10790"/>
                  </a:moveTo>
                  <a:lnTo>
                    <a:pt x="19561" y="10039"/>
                  </a:lnTo>
                  <a:lnTo>
                    <a:pt x="19958" y="10039"/>
                  </a:lnTo>
                  <a:lnTo>
                    <a:pt x="19958" y="10790"/>
                  </a:lnTo>
                  <a:close/>
                  <a:moveTo>
                    <a:pt x="19561" y="10018"/>
                  </a:moveTo>
                  <a:lnTo>
                    <a:pt x="19561" y="9267"/>
                  </a:lnTo>
                  <a:lnTo>
                    <a:pt x="19958" y="9267"/>
                  </a:lnTo>
                  <a:lnTo>
                    <a:pt x="19958" y="10018"/>
                  </a:lnTo>
                  <a:close/>
                  <a:moveTo>
                    <a:pt x="19561" y="9246"/>
                  </a:moveTo>
                  <a:lnTo>
                    <a:pt x="19561" y="8495"/>
                  </a:lnTo>
                  <a:lnTo>
                    <a:pt x="19958" y="8495"/>
                  </a:lnTo>
                  <a:lnTo>
                    <a:pt x="19958" y="9246"/>
                  </a:lnTo>
                  <a:close/>
                  <a:moveTo>
                    <a:pt x="19561" y="8474"/>
                  </a:moveTo>
                  <a:lnTo>
                    <a:pt x="19561" y="7728"/>
                  </a:lnTo>
                  <a:lnTo>
                    <a:pt x="19958" y="7728"/>
                  </a:lnTo>
                  <a:lnTo>
                    <a:pt x="19958" y="8474"/>
                  </a:lnTo>
                  <a:close/>
                  <a:moveTo>
                    <a:pt x="19561" y="7707"/>
                  </a:moveTo>
                  <a:lnTo>
                    <a:pt x="19561" y="6956"/>
                  </a:lnTo>
                  <a:lnTo>
                    <a:pt x="19958" y="6956"/>
                  </a:lnTo>
                  <a:lnTo>
                    <a:pt x="19958" y="7707"/>
                  </a:lnTo>
                  <a:close/>
                  <a:moveTo>
                    <a:pt x="19561" y="6934"/>
                  </a:moveTo>
                  <a:lnTo>
                    <a:pt x="19561" y="6184"/>
                  </a:lnTo>
                  <a:lnTo>
                    <a:pt x="19958" y="6184"/>
                  </a:lnTo>
                  <a:lnTo>
                    <a:pt x="19958" y="6934"/>
                  </a:lnTo>
                  <a:close/>
                  <a:moveTo>
                    <a:pt x="19561" y="6162"/>
                  </a:moveTo>
                  <a:lnTo>
                    <a:pt x="19561" y="5416"/>
                  </a:lnTo>
                  <a:lnTo>
                    <a:pt x="19958" y="5416"/>
                  </a:lnTo>
                  <a:lnTo>
                    <a:pt x="19958" y="6162"/>
                  </a:lnTo>
                  <a:close/>
                  <a:moveTo>
                    <a:pt x="19561" y="5395"/>
                  </a:moveTo>
                  <a:lnTo>
                    <a:pt x="19561" y="4644"/>
                  </a:lnTo>
                  <a:lnTo>
                    <a:pt x="19958" y="4644"/>
                  </a:lnTo>
                  <a:lnTo>
                    <a:pt x="19958" y="5395"/>
                  </a:lnTo>
                  <a:close/>
                  <a:moveTo>
                    <a:pt x="19561" y="4623"/>
                  </a:moveTo>
                  <a:lnTo>
                    <a:pt x="19561" y="3872"/>
                  </a:lnTo>
                  <a:lnTo>
                    <a:pt x="19958" y="3872"/>
                  </a:lnTo>
                  <a:lnTo>
                    <a:pt x="19958" y="4622"/>
                  </a:lnTo>
                  <a:close/>
                  <a:moveTo>
                    <a:pt x="19561" y="3851"/>
                  </a:moveTo>
                  <a:lnTo>
                    <a:pt x="19561" y="3100"/>
                  </a:lnTo>
                  <a:lnTo>
                    <a:pt x="19958" y="3100"/>
                  </a:lnTo>
                  <a:lnTo>
                    <a:pt x="19958" y="3850"/>
                  </a:lnTo>
                  <a:close/>
                  <a:moveTo>
                    <a:pt x="19561" y="3078"/>
                  </a:moveTo>
                  <a:lnTo>
                    <a:pt x="19561" y="2333"/>
                  </a:lnTo>
                  <a:lnTo>
                    <a:pt x="19958" y="2333"/>
                  </a:lnTo>
                  <a:lnTo>
                    <a:pt x="19958" y="3078"/>
                  </a:lnTo>
                  <a:close/>
                  <a:moveTo>
                    <a:pt x="19549" y="3078"/>
                  </a:moveTo>
                  <a:lnTo>
                    <a:pt x="19152" y="3078"/>
                  </a:lnTo>
                  <a:lnTo>
                    <a:pt x="19152" y="2333"/>
                  </a:lnTo>
                  <a:lnTo>
                    <a:pt x="19549" y="2333"/>
                  </a:lnTo>
                  <a:close/>
                  <a:moveTo>
                    <a:pt x="19141" y="3078"/>
                  </a:moveTo>
                  <a:lnTo>
                    <a:pt x="18746" y="3078"/>
                  </a:lnTo>
                  <a:lnTo>
                    <a:pt x="18746" y="2333"/>
                  </a:lnTo>
                  <a:lnTo>
                    <a:pt x="19141" y="2333"/>
                  </a:lnTo>
                  <a:close/>
                  <a:moveTo>
                    <a:pt x="18735" y="3078"/>
                  </a:moveTo>
                  <a:lnTo>
                    <a:pt x="18338" y="3078"/>
                  </a:lnTo>
                  <a:lnTo>
                    <a:pt x="18338" y="2333"/>
                  </a:lnTo>
                  <a:lnTo>
                    <a:pt x="18735" y="2333"/>
                  </a:lnTo>
                  <a:close/>
                  <a:moveTo>
                    <a:pt x="18327" y="3078"/>
                  </a:moveTo>
                  <a:lnTo>
                    <a:pt x="17929" y="3078"/>
                  </a:lnTo>
                  <a:lnTo>
                    <a:pt x="17929" y="2333"/>
                  </a:lnTo>
                  <a:lnTo>
                    <a:pt x="18327" y="2333"/>
                  </a:lnTo>
                  <a:close/>
                  <a:moveTo>
                    <a:pt x="17918" y="3078"/>
                  </a:moveTo>
                  <a:lnTo>
                    <a:pt x="17521" y="3078"/>
                  </a:lnTo>
                  <a:lnTo>
                    <a:pt x="17521" y="2333"/>
                  </a:lnTo>
                  <a:lnTo>
                    <a:pt x="17918" y="2333"/>
                  </a:lnTo>
                  <a:close/>
                  <a:moveTo>
                    <a:pt x="17509" y="3078"/>
                  </a:moveTo>
                  <a:lnTo>
                    <a:pt x="17115" y="3078"/>
                  </a:lnTo>
                  <a:lnTo>
                    <a:pt x="17115" y="2333"/>
                  </a:lnTo>
                  <a:lnTo>
                    <a:pt x="17509" y="2333"/>
                  </a:lnTo>
                  <a:close/>
                  <a:moveTo>
                    <a:pt x="17104" y="3078"/>
                  </a:moveTo>
                  <a:lnTo>
                    <a:pt x="16707" y="3078"/>
                  </a:lnTo>
                  <a:lnTo>
                    <a:pt x="16707" y="2333"/>
                  </a:lnTo>
                  <a:lnTo>
                    <a:pt x="17104" y="2333"/>
                  </a:lnTo>
                  <a:close/>
                  <a:moveTo>
                    <a:pt x="16695" y="3078"/>
                  </a:moveTo>
                  <a:lnTo>
                    <a:pt x="16298" y="3078"/>
                  </a:lnTo>
                  <a:lnTo>
                    <a:pt x="16298" y="2333"/>
                  </a:lnTo>
                  <a:lnTo>
                    <a:pt x="16695" y="2333"/>
                  </a:lnTo>
                  <a:close/>
                  <a:moveTo>
                    <a:pt x="16287" y="3078"/>
                  </a:moveTo>
                  <a:lnTo>
                    <a:pt x="15890" y="3078"/>
                  </a:lnTo>
                  <a:lnTo>
                    <a:pt x="15890" y="2333"/>
                  </a:lnTo>
                  <a:lnTo>
                    <a:pt x="16287" y="2333"/>
                  </a:lnTo>
                  <a:close/>
                  <a:moveTo>
                    <a:pt x="15878" y="3078"/>
                  </a:moveTo>
                  <a:lnTo>
                    <a:pt x="15484" y="3078"/>
                  </a:lnTo>
                  <a:lnTo>
                    <a:pt x="15484" y="2333"/>
                  </a:lnTo>
                  <a:lnTo>
                    <a:pt x="15878" y="2333"/>
                  </a:lnTo>
                  <a:close/>
                  <a:moveTo>
                    <a:pt x="15472" y="3078"/>
                  </a:moveTo>
                  <a:lnTo>
                    <a:pt x="15075" y="3078"/>
                  </a:lnTo>
                  <a:lnTo>
                    <a:pt x="15075" y="2333"/>
                  </a:lnTo>
                  <a:lnTo>
                    <a:pt x="15472" y="2333"/>
                  </a:lnTo>
                  <a:close/>
                  <a:moveTo>
                    <a:pt x="15064" y="3078"/>
                  </a:moveTo>
                  <a:lnTo>
                    <a:pt x="14667" y="3078"/>
                  </a:lnTo>
                  <a:lnTo>
                    <a:pt x="14667" y="2333"/>
                  </a:lnTo>
                  <a:lnTo>
                    <a:pt x="15064" y="2333"/>
                  </a:lnTo>
                  <a:close/>
                  <a:moveTo>
                    <a:pt x="14655" y="3078"/>
                  </a:moveTo>
                  <a:lnTo>
                    <a:pt x="14261" y="3078"/>
                  </a:lnTo>
                  <a:lnTo>
                    <a:pt x="14261" y="2333"/>
                  </a:lnTo>
                  <a:lnTo>
                    <a:pt x="14655" y="2333"/>
                  </a:lnTo>
                  <a:close/>
                  <a:moveTo>
                    <a:pt x="14250" y="3078"/>
                  </a:moveTo>
                  <a:lnTo>
                    <a:pt x="13852" y="3078"/>
                  </a:lnTo>
                  <a:lnTo>
                    <a:pt x="13852" y="2333"/>
                  </a:lnTo>
                  <a:lnTo>
                    <a:pt x="14250" y="2333"/>
                  </a:lnTo>
                  <a:close/>
                  <a:moveTo>
                    <a:pt x="13841" y="3078"/>
                  </a:moveTo>
                  <a:lnTo>
                    <a:pt x="13444" y="3078"/>
                  </a:lnTo>
                  <a:lnTo>
                    <a:pt x="13444" y="2333"/>
                  </a:lnTo>
                  <a:lnTo>
                    <a:pt x="13841" y="2333"/>
                  </a:lnTo>
                  <a:close/>
                  <a:moveTo>
                    <a:pt x="13433" y="3078"/>
                  </a:moveTo>
                  <a:lnTo>
                    <a:pt x="13035" y="3078"/>
                  </a:lnTo>
                  <a:lnTo>
                    <a:pt x="13035" y="2333"/>
                  </a:lnTo>
                  <a:lnTo>
                    <a:pt x="13433" y="2333"/>
                  </a:lnTo>
                  <a:close/>
                  <a:moveTo>
                    <a:pt x="13024" y="3078"/>
                  </a:moveTo>
                  <a:lnTo>
                    <a:pt x="12630" y="3078"/>
                  </a:lnTo>
                  <a:lnTo>
                    <a:pt x="12630" y="2333"/>
                  </a:lnTo>
                  <a:lnTo>
                    <a:pt x="13024" y="2333"/>
                  </a:lnTo>
                  <a:close/>
                  <a:moveTo>
                    <a:pt x="12618" y="3078"/>
                  </a:moveTo>
                  <a:lnTo>
                    <a:pt x="12221" y="3078"/>
                  </a:lnTo>
                  <a:lnTo>
                    <a:pt x="12221" y="2333"/>
                  </a:lnTo>
                  <a:lnTo>
                    <a:pt x="12618" y="2333"/>
                  </a:lnTo>
                  <a:close/>
                  <a:moveTo>
                    <a:pt x="12210" y="3078"/>
                  </a:moveTo>
                  <a:lnTo>
                    <a:pt x="11813" y="3078"/>
                  </a:lnTo>
                  <a:lnTo>
                    <a:pt x="11813" y="2333"/>
                  </a:lnTo>
                  <a:lnTo>
                    <a:pt x="12210" y="2333"/>
                  </a:lnTo>
                  <a:close/>
                  <a:moveTo>
                    <a:pt x="11801" y="3078"/>
                  </a:moveTo>
                  <a:lnTo>
                    <a:pt x="11428" y="3078"/>
                  </a:lnTo>
                  <a:lnTo>
                    <a:pt x="11428" y="2333"/>
                  </a:lnTo>
                  <a:lnTo>
                    <a:pt x="11801" y="2333"/>
                  </a:lnTo>
                  <a:close/>
                  <a:moveTo>
                    <a:pt x="11417" y="3078"/>
                  </a:moveTo>
                  <a:lnTo>
                    <a:pt x="11022" y="3078"/>
                  </a:lnTo>
                  <a:lnTo>
                    <a:pt x="11022" y="2333"/>
                  </a:lnTo>
                  <a:lnTo>
                    <a:pt x="11416" y="2333"/>
                  </a:lnTo>
                  <a:close/>
                  <a:moveTo>
                    <a:pt x="11011" y="3078"/>
                  </a:moveTo>
                  <a:lnTo>
                    <a:pt x="10614" y="3078"/>
                  </a:lnTo>
                  <a:lnTo>
                    <a:pt x="10614" y="2333"/>
                  </a:lnTo>
                  <a:lnTo>
                    <a:pt x="11011" y="2333"/>
                  </a:lnTo>
                  <a:close/>
                  <a:moveTo>
                    <a:pt x="10603" y="3078"/>
                  </a:moveTo>
                  <a:lnTo>
                    <a:pt x="10205" y="3078"/>
                  </a:lnTo>
                  <a:lnTo>
                    <a:pt x="10205" y="2333"/>
                  </a:lnTo>
                  <a:lnTo>
                    <a:pt x="10603" y="2333"/>
                  </a:lnTo>
                  <a:close/>
                  <a:moveTo>
                    <a:pt x="10194" y="3078"/>
                  </a:moveTo>
                  <a:lnTo>
                    <a:pt x="9799" y="3078"/>
                  </a:lnTo>
                  <a:lnTo>
                    <a:pt x="9799" y="2333"/>
                  </a:lnTo>
                  <a:lnTo>
                    <a:pt x="10193" y="2333"/>
                  </a:lnTo>
                  <a:close/>
                  <a:moveTo>
                    <a:pt x="9788" y="3078"/>
                  </a:moveTo>
                  <a:lnTo>
                    <a:pt x="9390" y="3078"/>
                  </a:lnTo>
                  <a:lnTo>
                    <a:pt x="9390" y="2333"/>
                  </a:lnTo>
                  <a:lnTo>
                    <a:pt x="9787" y="2333"/>
                  </a:lnTo>
                  <a:close/>
                  <a:moveTo>
                    <a:pt x="9380" y="3078"/>
                  </a:moveTo>
                  <a:lnTo>
                    <a:pt x="8982" y="3078"/>
                  </a:lnTo>
                  <a:lnTo>
                    <a:pt x="8982" y="2333"/>
                  </a:lnTo>
                  <a:lnTo>
                    <a:pt x="9379" y="2333"/>
                  </a:lnTo>
                  <a:close/>
                  <a:moveTo>
                    <a:pt x="8971" y="3078"/>
                  </a:moveTo>
                  <a:lnTo>
                    <a:pt x="8573" y="3078"/>
                  </a:lnTo>
                  <a:lnTo>
                    <a:pt x="8573" y="2333"/>
                  </a:lnTo>
                  <a:lnTo>
                    <a:pt x="8970" y="2333"/>
                  </a:lnTo>
                  <a:close/>
                  <a:moveTo>
                    <a:pt x="8563" y="3078"/>
                  </a:moveTo>
                  <a:lnTo>
                    <a:pt x="8168" y="3078"/>
                  </a:lnTo>
                  <a:lnTo>
                    <a:pt x="8168" y="2333"/>
                  </a:lnTo>
                  <a:lnTo>
                    <a:pt x="8563" y="2333"/>
                  </a:lnTo>
                  <a:close/>
                  <a:moveTo>
                    <a:pt x="8157" y="3078"/>
                  </a:moveTo>
                  <a:lnTo>
                    <a:pt x="7760" y="3078"/>
                  </a:lnTo>
                  <a:lnTo>
                    <a:pt x="7760" y="2333"/>
                  </a:lnTo>
                  <a:lnTo>
                    <a:pt x="8157" y="2333"/>
                  </a:lnTo>
                  <a:close/>
                  <a:moveTo>
                    <a:pt x="7748" y="3078"/>
                  </a:moveTo>
                  <a:lnTo>
                    <a:pt x="7351" y="3078"/>
                  </a:lnTo>
                  <a:lnTo>
                    <a:pt x="7351" y="2333"/>
                  </a:lnTo>
                  <a:lnTo>
                    <a:pt x="7748" y="2333"/>
                  </a:lnTo>
                  <a:close/>
                  <a:moveTo>
                    <a:pt x="7340" y="3078"/>
                  </a:moveTo>
                  <a:lnTo>
                    <a:pt x="6946" y="3078"/>
                  </a:lnTo>
                  <a:lnTo>
                    <a:pt x="6946" y="2333"/>
                  </a:lnTo>
                  <a:lnTo>
                    <a:pt x="7340" y="2333"/>
                  </a:lnTo>
                  <a:close/>
                  <a:moveTo>
                    <a:pt x="6934" y="3078"/>
                  </a:moveTo>
                  <a:lnTo>
                    <a:pt x="6537" y="3078"/>
                  </a:lnTo>
                  <a:lnTo>
                    <a:pt x="6537" y="2333"/>
                  </a:lnTo>
                  <a:lnTo>
                    <a:pt x="6934" y="2333"/>
                  </a:lnTo>
                  <a:close/>
                  <a:moveTo>
                    <a:pt x="6526" y="3078"/>
                  </a:moveTo>
                  <a:lnTo>
                    <a:pt x="6129" y="3078"/>
                  </a:lnTo>
                  <a:lnTo>
                    <a:pt x="6129" y="2333"/>
                  </a:lnTo>
                  <a:lnTo>
                    <a:pt x="6526" y="2333"/>
                  </a:lnTo>
                  <a:close/>
                  <a:moveTo>
                    <a:pt x="6117" y="3078"/>
                  </a:moveTo>
                  <a:lnTo>
                    <a:pt x="5720" y="3078"/>
                  </a:lnTo>
                  <a:lnTo>
                    <a:pt x="5720" y="2333"/>
                  </a:lnTo>
                  <a:lnTo>
                    <a:pt x="6117" y="2333"/>
                  </a:lnTo>
                  <a:close/>
                  <a:moveTo>
                    <a:pt x="5709" y="3078"/>
                  </a:moveTo>
                  <a:lnTo>
                    <a:pt x="5314" y="3078"/>
                  </a:lnTo>
                  <a:lnTo>
                    <a:pt x="5314" y="2333"/>
                  </a:lnTo>
                  <a:lnTo>
                    <a:pt x="5709" y="2333"/>
                  </a:lnTo>
                  <a:close/>
                  <a:moveTo>
                    <a:pt x="5303" y="3078"/>
                  </a:moveTo>
                  <a:lnTo>
                    <a:pt x="4906" y="3078"/>
                  </a:lnTo>
                  <a:lnTo>
                    <a:pt x="4906" y="2333"/>
                  </a:lnTo>
                  <a:lnTo>
                    <a:pt x="5303" y="2333"/>
                  </a:lnTo>
                  <a:close/>
                  <a:moveTo>
                    <a:pt x="4894" y="3078"/>
                  </a:moveTo>
                  <a:lnTo>
                    <a:pt x="4497" y="3078"/>
                  </a:lnTo>
                  <a:lnTo>
                    <a:pt x="4497" y="2333"/>
                  </a:lnTo>
                  <a:lnTo>
                    <a:pt x="4894" y="2333"/>
                  </a:lnTo>
                  <a:close/>
                  <a:moveTo>
                    <a:pt x="4486" y="3078"/>
                  </a:moveTo>
                  <a:lnTo>
                    <a:pt x="4089" y="3078"/>
                  </a:lnTo>
                  <a:lnTo>
                    <a:pt x="4089" y="2333"/>
                  </a:lnTo>
                  <a:lnTo>
                    <a:pt x="4486" y="2333"/>
                  </a:lnTo>
                  <a:close/>
                  <a:moveTo>
                    <a:pt x="4077" y="3078"/>
                  </a:moveTo>
                  <a:lnTo>
                    <a:pt x="3682" y="3078"/>
                  </a:lnTo>
                  <a:lnTo>
                    <a:pt x="3682" y="2333"/>
                  </a:lnTo>
                  <a:lnTo>
                    <a:pt x="4077" y="2333"/>
                  </a:lnTo>
                  <a:close/>
                  <a:moveTo>
                    <a:pt x="3672" y="3078"/>
                  </a:moveTo>
                  <a:lnTo>
                    <a:pt x="3274" y="3078"/>
                  </a:lnTo>
                  <a:lnTo>
                    <a:pt x="3274" y="2333"/>
                  </a:lnTo>
                  <a:lnTo>
                    <a:pt x="3671" y="2333"/>
                  </a:lnTo>
                  <a:close/>
                  <a:moveTo>
                    <a:pt x="3263" y="3078"/>
                  </a:moveTo>
                  <a:lnTo>
                    <a:pt x="2866" y="3078"/>
                  </a:lnTo>
                  <a:lnTo>
                    <a:pt x="2866" y="2333"/>
                  </a:lnTo>
                  <a:lnTo>
                    <a:pt x="3263" y="2333"/>
                  </a:lnTo>
                  <a:close/>
                  <a:moveTo>
                    <a:pt x="2855" y="3078"/>
                  </a:moveTo>
                  <a:lnTo>
                    <a:pt x="2460" y="3078"/>
                  </a:lnTo>
                  <a:lnTo>
                    <a:pt x="2460" y="2333"/>
                  </a:lnTo>
                  <a:lnTo>
                    <a:pt x="2854" y="2333"/>
                  </a:lnTo>
                  <a:close/>
                  <a:moveTo>
                    <a:pt x="2449" y="3078"/>
                  </a:moveTo>
                  <a:lnTo>
                    <a:pt x="2052" y="3078"/>
                  </a:lnTo>
                  <a:lnTo>
                    <a:pt x="2052" y="2333"/>
                  </a:lnTo>
                  <a:lnTo>
                    <a:pt x="2449" y="2333"/>
                  </a:lnTo>
                  <a:close/>
                  <a:moveTo>
                    <a:pt x="2040" y="3078"/>
                  </a:moveTo>
                  <a:lnTo>
                    <a:pt x="1643" y="3078"/>
                  </a:lnTo>
                  <a:lnTo>
                    <a:pt x="1643" y="2333"/>
                  </a:lnTo>
                  <a:lnTo>
                    <a:pt x="2040" y="2333"/>
                  </a:lnTo>
                  <a:close/>
                  <a:moveTo>
                    <a:pt x="1632" y="3078"/>
                  </a:moveTo>
                  <a:lnTo>
                    <a:pt x="1235" y="3078"/>
                  </a:lnTo>
                  <a:lnTo>
                    <a:pt x="1235" y="2333"/>
                  </a:lnTo>
                  <a:lnTo>
                    <a:pt x="1632" y="2333"/>
                  </a:lnTo>
                  <a:close/>
                  <a:moveTo>
                    <a:pt x="1632" y="3100"/>
                  </a:moveTo>
                  <a:lnTo>
                    <a:pt x="1632" y="3851"/>
                  </a:lnTo>
                  <a:lnTo>
                    <a:pt x="1235" y="3851"/>
                  </a:lnTo>
                  <a:lnTo>
                    <a:pt x="1235" y="3100"/>
                  </a:lnTo>
                  <a:close/>
                  <a:moveTo>
                    <a:pt x="1632" y="3872"/>
                  </a:moveTo>
                  <a:lnTo>
                    <a:pt x="1632" y="4623"/>
                  </a:lnTo>
                  <a:lnTo>
                    <a:pt x="1235" y="4623"/>
                  </a:lnTo>
                  <a:lnTo>
                    <a:pt x="1235" y="3872"/>
                  </a:lnTo>
                  <a:close/>
                  <a:moveTo>
                    <a:pt x="1632" y="4644"/>
                  </a:moveTo>
                  <a:lnTo>
                    <a:pt x="1632" y="5395"/>
                  </a:lnTo>
                  <a:lnTo>
                    <a:pt x="1235" y="5395"/>
                  </a:lnTo>
                  <a:lnTo>
                    <a:pt x="1235" y="4644"/>
                  </a:lnTo>
                  <a:close/>
                  <a:moveTo>
                    <a:pt x="1632" y="5417"/>
                  </a:moveTo>
                  <a:lnTo>
                    <a:pt x="1632" y="6162"/>
                  </a:lnTo>
                  <a:lnTo>
                    <a:pt x="1235" y="6162"/>
                  </a:lnTo>
                  <a:lnTo>
                    <a:pt x="1235" y="5416"/>
                  </a:lnTo>
                  <a:close/>
                  <a:moveTo>
                    <a:pt x="1632" y="6184"/>
                  </a:moveTo>
                  <a:lnTo>
                    <a:pt x="1632" y="6934"/>
                  </a:lnTo>
                  <a:lnTo>
                    <a:pt x="1235" y="6934"/>
                  </a:lnTo>
                  <a:lnTo>
                    <a:pt x="1235" y="6184"/>
                  </a:lnTo>
                  <a:close/>
                  <a:moveTo>
                    <a:pt x="1632" y="6956"/>
                  </a:moveTo>
                  <a:lnTo>
                    <a:pt x="1632" y="7707"/>
                  </a:lnTo>
                  <a:lnTo>
                    <a:pt x="1235" y="7707"/>
                  </a:lnTo>
                  <a:lnTo>
                    <a:pt x="1235" y="6956"/>
                  </a:lnTo>
                  <a:close/>
                  <a:moveTo>
                    <a:pt x="1632" y="7728"/>
                  </a:moveTo>
                  <a:lnTo>
                    <a:pt x="1632" y="8474"/>
                  </a:lnTo>
                  <a:lnTo>
                    <a:pt x="1235" y="8474"/>
                  </a:lnTo>
                  <a:lnTo>
                    <a:pt x="1235" y="7728"/>
                  </a:lnTo>
                  <a:close/>
                  <a:moveTo>
                    <a:pt x="1632" y="8495"/>
                  </a:moveTo>
                  <a:lnTo>
                    <a:pt x="1632" y="9246"/>
                  </a:lnTo>
                  <a:lnTo>
                    <a:pt x="1235" y="9246"/>
                  </a:lnTo>
                  <a:lnTo>
                    <a:pt x="1235" y="8495"/>
                  </a:lnTo>
                  <a:close/>
                  <a:moveTo>
                    <a:pt x="1632" y="9267"/>
                  </a:moveTo>
                  <a:lnTo>
                    <a:pt x="1632" y="10018"/>
                  </a:lnTo>
                  <a:lnTo>
                    <a:pt x="1235" y="10018"/>
                  </a:lnTo>
                  <a:lnTo>
                    <a:pt x="1235" y="9267"/>
                  </a:lnTo>
                  <a:close/>
                  <a:moveTo>
                    <a:pt x="1632" y="10039"/>
                  </a:moveTo>
                  <a:lnTo>
                    <a:pt x="1632" y="10790"/>
                  </a:lnTo>
                  <a:lnTo>
                    <a:pt x="1235" y="10790"/>
                  </a:lnTo>
                  <a:lnTo>
                    <a:pt x="1235" y="10039"/>
                  </a:lnTo>
                  <a:close/>
                  <a:moveTo>
                    <a:pt x="1632" y="10812"/>
                  </a:moveTo>
                  <a:lnTo>
                    <a:pt x="1632" y="11557"/>
                  </a:lnTo>
                  <a:lnTo>
                    <a:pt x="1235" y="11557"/>
                  </a:lnTo>
                  <a:lnTo>
                    <a:pt x="1235" y="10812"/>
                  </a:lnTo>
                  <a:close/>
                  <a:moveTo>
                    <a:pt x="1632" y="11579"/>
                  </a:moveTo>
                  <a:lnTo>
                    <a:pt x="1632" y="12329"/>
                  </a:lnTo>
                  <a:lnTo>
                    <a:pt x="1235" y="12329"/>
                  </a:lnTo>
                  <a:lnTo>
                    <a:pt x="1235" y="11579"/>
                  </a:lnTo>
                  <a:close/>
                  <a:moveTo>
                    <a:pt x="1632" y="12351"/>
                  </a:moveTo>
                  <a:lnTo>
                    <a:pt x="1632" y="13102"/>
                  </a:lnTo>
                  <a:lnTo>
                    <a:pt x="1235" y="13102"/>
                  </a:lnTo>
                  <a:lnTo>
                    <a:pt x="1235" y="12351"/>
                  </a:lnTo>
                  <a:close/>
                  <a:moveTo>
                    <a:pt x="1632" y="13123"/>
                  </a:moveTo>
                  <a:lnTo>
                    <a:pt x="1632" y="13874"/>
                  </a:lnTo>
                  <a:lnTo>
                    <a:pt x="1235" y="13874"/>
                  </a:lnTo>
                  <a:lnTo>
                    <a:pt x="1235" y="13123"/>
                  </a:lnTo>
                  <a:close/>
                  <a:moveTo>
                    <a:pt x="1632" y="13895"/>
                  </a:moveTo>
                  <a:lnTo>
                    <a:pt x="1632" y="14640"/>
                  </a:lnTo>
                  <a:lnTo>
                    <a:pt x="1235" y="14640"/>
                  </a:lnTo>
                  <a:lnTo>
                    <a:pt x="1235" y="13894"/>
                  </a:lnTo>
                  <a:close/>
                  <a:moveTo>
                    <a:pt x="1632" y="14662"/>
                  </a:moveTo>
                  <a:lnTo>
                    <a:pt x="1632" y="15412"/>
                  </a:lnTo>
                  <a:lnTo>
                    <a:pt x="1235" y="15412"/>
                  </a:lnTo>
                  <a:lnTo>
                    <a:pt x="1235" y="14661"/>
                  </a:lnTo>
                  <a:close/>
                  <a:moveTo>
                    <a:pt x="1632" y="15434"/>
                  </a:moveTo>
                  <a:lnTo>
                    <a:pt x="1632" y="16184"/>
                  </a:lnTo>
                  <a:lnTo>
                    <a:pt x="1235" y="16184"/>
                  </a:lnTo>
                  <a:lnTo>
                    <a:pt x="1235" y="15433"/>
                  </a:lnTo>
                  <a:close/>
                  <a:moveTo>
                    <a:pt x="1632" y="16207"/>
                  </a:moveTo>
                  <a:lnTo>
                    <a:pt x="1632" y="16952"/>
                  </a:lnTo>
                  <a:lnTo>
                    <a:pt x="1235" y="16952"/>
                  </a:lnTo>
                  <a:lnTo>
                    <a:pt x="1235" y="16207"/>
                  </a:lnTo>
                  <a:close/>
                  <a:moveTo>
                    <a:pt x="1632" y="16974"/>
                  </a:moveTo>
                  <a:lnTo>
                    <a:pt x="1632" y="17724"/>
                  </a:lnTo>
                  <a:lnTo>
                    <a:pt x="1235" y="17724"/>
                  </a:lnTo>
                  <a:lnTo>
                    <a:pt x="1235" y="16974"/>
                  </a:lnTo>
                  <a:close/>
                  <a:moveTo>
                    <a:pt x="1632" y="17746"/>
                  </a:moveTo>
                  <a:lnTo>
                    <a:pt x="1632" y="18497"/>
                  </a:lnTo>
                  <a:lnTo>
                    <a:pt x="1235" y="18497"/>
                  </a:lnTo>
                  <a:lnTo>
                    <a:pt x="1235" y="17746"/>
                  </a:lnTo>
                  <a:close/>
                  <a:moveTo>
                    <a:pt x="1632" y="18518"/>
                  </a:moveTo>
                  <a:lnTo>
                    <a:pt x="1632" y="19269"/>
                  </a:lnTo>
                  <a:lnTo>
                    <a:pt x="1235" y="19269"/>
                  </a:lnTo>
                  <a:lnTo>
                    <a:pt x="1235" y="18518"/>
                  </a:lnTo>
                  <a:close/>
                  <a:moveTo>
                    <a:pt x="1643" y="18518"/>
                  </a:moveTo>
                  <a:lnTo>
                    <a:pt x="2040" y="18518"/>
                  </a:lnTo>
                  <a:lnTo>
                    <a:pt x="2040" y="19269"/>
                  </a:lnTo>
                  <a:lnTo>
                    <a:pt x="1643" y="19269"/>
                  </a:lnTo>
                  <a:close/>
                  <a:moveTo>
                    <a:pt x="2052" y="18518"/>
                  </a:moveTo>
                  <a:lnTo>
                    <a:pt x="2449" y="18518"/>
                  </a:lnTo>
                  <a:lnTo>
                    <a:pt x="2449" y="19269"/>
                  </a:lnTo>
                  <a:lnTo>
                    <a:pt x="2052" y="19269"/>
                  </a:lnTo>
                  <a:close/>
                  <a:moveTo>
                    <a:pt x="2460" y="18518"/>
                  </a:moveTo>
                  <a:lnTo>
                    <a:pt x="2854" y="18518"/>
                  </a:lnTo>
                  <a:lnTo>
                    <a:pt x="2854" y="19269"/>
                  </a:lnTo>
                  <a:lnTo>
                    <a:pt x="2460" y="19269"/>
                  </a:lnTo>
                  <a:close/>
                  <a:moveTo>
                    <a:pt x="2866" y="18518"/>
                  </a:moveTo>
                  <a:lnTo>
                    <a:pt x="3263" y="18518"/>
                  </a:lnTo>
                  <a:lnTo>
                    <a:pt x="3263" y="19269"/>
                  </a:lnTo>
                  <a:lnTo>
                    <a:pt x="2865" y="19269"/>
                  </a:lnTo>
                  <a:close/>
                  <a:moveTo>
                    <a:pt x="3274" y="18518"/>
                  </a:moveTo>
                  <a:lnTo>
                    <a:pt x="3671" y="18518"/>
                  </a:lnTo>
                  <a:lnTo>
                    <a:pt x="3671" y="19269"/>
                  </a:lnTo>
                  <a:lnTo>
                    <a:pt x="3274" y="19269"/>
                  </a:lnTo>
                  <a:close/>
                  <a:moveTo>
                    <a:pt x="3683" y="18518"/>
                  </a:moveTo>
                  <a:lnTo>
                    <a:pt x="4077" y="18518"/>
                  </a:lnTo>
                  <a:lnTo>
                    <a:pt x="4077" y="19269"/>
                  </a:lnTo>
                  <a:lnTo>
                    <a:pt x="3682" y="19269"/>
                  </a:lnTo>
                  <a:close/>
                  <a:moveTo>
                    <a:pt x="4089" y="18518"/>
                  </a:moveTo>
                  <a:lnTo>
                    <a:pt x="4486" y="18518"/>
                  </a:lnTo>
                  <a:lnTo>
                    <a:pt x="4486" y="19269"/>
                  </a:lnTo>
                  <a:lnTo>
                    <a:pt x="4089" y="19269"/>
                  </a:lnTo>
                  <a:close/>
                  <a:moveTo>
                    <a:pt x="4497" y="18518"/>
                  </a:moveTo>
                  <a:lnTo>
                    <a:pt x="4894" y="18518"/>
                  </a:lnTo>
                  <a:lnTo>
                    <a:pt x="4894" y="19269"/>
                  </a:lnTo>
                  <a:lnTo>
                    <a:pt x="4497" y="19269"/>
                  </a:lnTo>
                  <a:close/>
                  <a:moveTo>
                    <a:pt x="4906" y="18518"/>
                  </a:moveTo>
                  <a:lnTo>
                    <a:pt x="5303" y="18518"/>
                  </a:lnTo>
                  <a:lnTo>
                    <a:pt x="5303" y="19269"/>
                  </a:lnTo>
                  <a:lnTo>
                    <a:pt x="4906" y="19269"/>
                  </a:lnTo>
                  <a:close/>
                  <a:moveTo>
                    <a:pt x="5314" y="18518"/>
                  </a:moveTo>
                  <a:lnTo>
                    <a:pt x="5709" y="18518"/>
                  </a:lnTo>
                  <a:lnTo>
                    <a:pt x="5709" y="19269"/>
                  </a:lnTo>
                  <a:lnTo>
                    <a:pt x="5314" y="19269"/>
                  </a:lnTo>
                  <a:close/>
                  <a:moveTo>
                    <a:pt x="5720" y="18518"/>
                  </a:moveTo>
                  <a:lnTo>
                    <a:pt x="6117" y="18518"/>
                  </a:lnTo>
                  <a:lnTo>
                    <a:pt x="6117" y="19269"/>
                  </a:lnTo>
                  <a:lnTo>
                    <a:pt x="5720" y="19269"/>
                  </a:lnTo>
                  <a:close/>
                  <a:moveTo>
                    <a:pt x="6129" y="18518"/>
                  </a:moveTo>
                  <a:lnTo>
                    <a:pt x="6526" y="18518"/>
                  </a:lnTo>
                  <a:lnTo>
                    <a:pt x="6526" y="19269"/>
                  </a:lnTo>
                  <a:lnTo>
                    <a:pt x="6129" y="19269"/>
                  </a:lnTo>
                  <a:close/>
                  <a:moveTo>
                    <a:pt x="6537" y="18518"/>
                  </a:moveTo>
                  <a:lnTo>
                    <a:pt x="6934" y="18518"/>
                  </a:lnTo>
                  <a:lnTo>
                    <a:pt x="6934" y="19269"/>
                  </a:lnTo>
                  <a:lnTo>
                    <a:pt x="6537" y="19269"/>
                  </a:lnTo>
                  <a:close/>
                  <a:moveTo>
                    <a:pt x="6946" y="18518"/>
                  </a:moveTo>
                  <a:lnTo>
                    <a:pt x="7340" y="18518"/>
                  </a:lnTo>
                  <a:lnTo>
                    <a:pt x="7340" y="19269"/>
                  </a:lnTo>
                  <a:lnTo>
                    <a:pt x="6946" y="19269"/>
                  </a:lnTo>
                  <a:close/>
                  <a:moveTo>
                    <a:pt x="7351" y="18518"/>
                  </a:moveTo>
                  <a:lnTo>
                    <a:pt x="7748" y="18518"/>
                  </a:lnTo>
                  <a:lnTo>
                    <a:pt x="7748" y="19269"/>
                  </a:lnTo>
                  <a:lnTo>
                    <a:pt x="7351" y="19269"/>
                  </a:lnTo>
                  <a:close/>
                  <a:moveTo>
                    <a:pt x="7760" y="18518"/>
                  </a:moveTo>
                  <a:lnTo>
                    <a:pt x="8157" y="18518"/>
                  </a:lnTo>
                  <a:lnTo>
                    <a:pt x="8157" y="19269"/>
                  </a:lnTo>
                  <a:lnTo>
                    <a:pt x="7760" y="19269"/>
                  </a:lnTo>
                  <a:close/>
                  <a:moveTo>
                    <a:pt x="8168" y="18518"/>
                  </a:moveTo>
                  <a:lnTo>
                    <a:pt x="8563" y="18518"/>
                  </a:lnTo>
                  <a:lnTo>
                    <a:pt x="8563" y="19269"/>
                  </a:lnTo>
                  <a:lnTo>
                    <a:pt x="8168" y="19269"/>
                  </a:lnTo>
                  <a:close/>
                  <a:moveTo>
                    <a:pt x="8574" y="18518"/>
                  </a:moveTo>
                  <a:lnTo>
                    <a:pt x="8971" y="18518"/>
                  </a:lnTo>
                  <a:lnTo>
                    <a:pt x="8971" y="19269"/>
                  </a:lnTo>
                  <a:lnTo>
                    <a:pt x="8573" y="19269"/>
                  </a:lnTo>
                  <a:close/>
                  <a:moveTo>
                    <a:pt x="8983" y="18518"/>
                  </a:moveTo>
                  <a:lnTo>
                    <a:pt x="9380" y="18518"/>
                  </a:lnTo>
                  <a:lnTo>
                    <a:pt x="9380" y="19269"/>
                  </a:lnTo>
                  <a:lnTo>
                    <a:pt x="8982" y="19269"/>
                  </a:lnTo>
                  <a:close/>
                  <a:moveTo>
                    <a:pt x="9391" y="18518"/>
                  </a:moveTo>
                  <a:lnTo>
                    <a:pt x="9788" y="18518"/>
                  </a:lnTo>
                  <a:lnTo>
                    <a:pt x="9788" y="19269"/>
                  </a:lnTo>
                  <a:lnTo>
                    <a:pt x="9390" y="19269"/>
                  </a:lnTo>
                  <a:close/>
                  <a:moveTo>
                    <a:pt x="9800" y="18518"/>
                  </a:moveTo>
                  <a:lnTo>
                    <a:pt x="10194" y="18518"/>
                  </a:lnTo>
                  <a:lnTo>
                    <a:pt x="10194" y="19269"/>
                  </a:lnTo>
                  <a:lnTo>
                    <a:pt x="9799" y="19269"/>
                  </a:lnTo>
                  <a:close/>
                  <a:moveTo>
                    <a:pt x="10205" y="18518"/>
                  </a:moveTo>
                  <a:lnTo>
                    <a:pt x="10603" y="18518"/>
                  </a:lnTo>
                  <a:lnTo>
                    <a:pt x="10603" y="19269"/>
                  </a:lnTo>
                  <a:lnTo>
                    <a:pt x="10205" y="19269"/>
                  </a:lnTo>
                  <a:close/>
                  <a:moveTo>
                    <a:pt x="10614" y="18518"/>
                  </a:moveTo>
                  <a:lnTo>
                    <a:pt x="11011" y="18518"/>
                  </a:lnTo>
                  <a:lnTo>
                    <a:pt x="11011" y="19269"/>
                  </a:lnTo>
                  <a:lnTo>
                    <a:pt x="10614" y="19269"/>
                  </a:lnTo>
                  <a:close/>
                  <a:moveTo>
                    <a:pt x="11022" y="18518"/>
                  </a:moveTo>
                  <a:lnTo>
                    <a:pt x="11417" y="18518"/>
                  </a:lnTo>
                  <a:lnTo>
                    <a:pt x="11417" y="19269"/>
                  </a:lnTo>
                  <a:lnTo>
                    <a:pt x="11022" y="19269"/>
                  </a:lnTo>
                  <a:close/>
                  <a:moveTo>
                    <a:pt x="11428" y="18518"/>
                  </a:moveTo>
                  <a:lnTo>
                    <a:pt x="11801" y="18518"/>
                  </a:lnTo>
                  <a:lnTo>
                    <a:pt x="11801" y="19269"/>
                  </a:lnTo>
                  <a:lnTo>
                    <a:pt x="11428" y="19269"/>
                  </a:lnTo>
                  <a:close/>
                  <a:moveTo>
                    <a:pt x="11813" y="18518"/>
                  </a:moveTo>
                  <a:lnTo>
                    <a:pt x="12210" y="18518"/>
                  </a:lnTo>
                  <a:lnTo>
                    <a:pt x="12210" y="19269"/>
                  </a:lnTo>
                  <a:lnTo>
                    <a:pt x="11813" y="19269"/>
                  </a:lnTo>
                  <a:close/>
                  <a:moveTo>
                    <a:pt x="12221" y="18518"/>
                  </a:moveTo>
                  <a:lnTo>
                    <a:pt x="12618" y="18518"/>
                  </a:lnTo>
                  <a:lnTo>
                    <a:pt x="12618" y="19269"/>
                  </a:lnTo>
                  <a:lnTo>
                    <a:pt x="12221" y="19269"/>
                  </a:lnTo>
                  <a:close/>
                  <a:moveTo>
                    <a:pt x="12630" y="18518"/>
                  </a:moveTo>
                  <a:lnTo>
                    <a:pt x="13024" y="18518"/>
                  </a:lnTo>
                  <a:lnTo>
                    <a:pt x="13024" y="19269"/>
                  </a:lnTo>
                  <a:lnTo>
                    <a:pt x="12630" y="19269"/>
                  </a:lnTo>
                  <a:close/>
                  <a:moveTo>
                    <a:pt x="13035" y="18518"/>
                  </a:moveTo>
                  <a:lnTo>
                    <a:pt x="13433" y="18518"/>
                  </a:lnTo>
                  <a:lnTo>
                    <a:pt x="13433" y="19269"/>
                  </a:lnTo>
                  <a:lnTo>
                    <a:pt x="13035" y="19269"/>
                  </a:lnTo>
                  <a:close/>
                  <a:moveTo>
                    <a:pt x="13444" y="18518"/>
                  </a:moveTo>
                  <a:lnTo>
                    <a:pt x="13841" y="18518"/>
                  </a:lnTo>
                  <a:lnTo>
                    <a:pt x="13841" y="19269"/>
                  </a:lnTo>
                  <a:lnTo>
                    <a:pt x="13444" y="19269"/>
                  </a:lnTo>
                  <a:close/>
                  <a:moveTo>
                    <a:pt x="13852" y="18518"/>
                  </a:moveTo>
                  <a:lnTo>
                    <a:pt x="14250" y="18518"/>
                  </a:lnTo>
                  <a:lnTo>
                    <a:pt x="14250" y="19269"/>
                  </a:lnTo>
                  <a:lnTo>
                    <a:pt x="13852" y="19269"/>
                  </a:lnTo>
                  <a:close/>
                  <a:moveTo>
                    <a:pt x="14261" y="18518"/>
                  </a:moveTo>
                  <a:lnTo>
                    <a:pt x="14655" y="18518"/>
                  </a:lnTo>
                  <a:lnTo>
                    <a:pt x="14655" y="19269"/>
                  </a:lnTo>
                  <a:lnTo>
                    <a:pt x="14261" y="19269"/>
                  </a:lnTo>
                  <a:close/>
                  <a:moveTo>
                    <a:pt x="14667" y="18518"/>
                  </a:moveTo>
                  <a:lnTo>
                    <a:pt x="15064" y="18518"/>
                  </a:lnTo>
                  <a:lnTo>
                    <a:pt x="15064" y="19269"/>
                  </a:lnTo>
                  <a:lnTo>
                    <a:pt x="14667" y="19269"/>
                  </a:lnTo>
                  <a:close/>
                  <a:moveTo>
                    <a:pt x="15075" y="18518"/>
                  </a:moveTo>
                  <a:lnTo>
                    <a:pt x="15472" y="18518"/>
                  </a:lnTo>
                  <a:lnTo>
                    <a:pt x="15472" y="19269"/>
                  </a:lnTo>
                  <a:lnTo>
                    <a:pt x="15075" y="19269"/>
                  </a:lnTo>
                  <a:close/>
                  <a:moveTo>
                    <a:pt x="15484" y="18518"/>
                  </a:moveTo>
                  <a:lnTo>
                    <a:pt x="15878" y="18518"/>
                  </a:lnTo>
                  <a:lnTo>
                    <a:pt x="15878" y="19269"/>
                  </a:lnTo>
                  <a:lnTo>
                    <a:pt x="15484" y="19269"/>
                  </a:lnTo>
                  <a:close/>
                  <a:moveTo>
                    <a:pt x="15890" y="18518"/>
                  </a:moveTo>
                  <a:lnTo>
                    <a:pt x="16287" y="18518"/>
                  </a:lnTo>
                  <a:lnTo>
                    <a:pt x="16287" y="19269"/>
                  </a:lnTo>
                  <a:lnTo>
                    <a:pt x="15890" y="19269"/>
                  </a:lnTo>
                  <a:close/>
                  <a:moveTo>
                    <a:pt x="16298" y="18518"/>
                  </a:moveTo>
                  <a:lnTo>
                    <a:pt x="16695" y="18518"/>
                  </a:lnTo>
                  <a:lnTo>
                    <a:pt x="16695" y="19269"/>
                  </a:lnTo>
                  <a:lnTo>
                    <a:pt x="16298" y="19269"/>
                  </a:lnTo>
                  <a:close/>
                  <a:moveTo>
                    <a:pt x="16707" y="18518"/>
                  </a:moveTo>
                  <a:lnTo>
                    <a:pt x="17104" y="18518"/>
                  </a:lnTo>
                  <a:lnTo>
                    <a:pt x="17104" y="19269"/>
                  </a:lnTo>
                  <a:lnTo>
                    <a:pt x="16707" y="19269"/>
                  </a:lnTo>
                  <a:close/>
                  <a:moveTo>
                    <a:pt x="17115" y="18518"/>
                  </a:moveTo>
                  <a:lnTo>
                    <a:pt x="17509" y="18518"/>
                  </a:lnTo>
                  <a:lnTo>
                    <a:pt x="17509" y="19269"/>
                  </a:lnTo>
                  <a:lnTo>
                    <a:pt x="17115" y="19269"/>
                  </a:lnTo>
                  <a:close/>
                  <a:moveTo>
                    <a:pt x="17521" y="18518"/>
                  </a:moveTo>
                  <a:lnTo>
                    <a:pt x="17918" y="18518"/>
                  </a:lnTo>
                  <a:lnTo>
                    <a:pt x="17918" y="19269"/>
                  </a:lnTo>
                  <a:lnTo>
                    <a:pt x="17521" y="19269"/>
                  </a:lnTo>
                  <a:close/>
                  <a:moveTo>
                    <a:pt x="17929" y="18518"/>
                  </a:moveTo>
                  <a:lnTo>
                    <a:pt x="18327" y="18518"/>
                  </a:lnTo>
                  <a:lnTo>
                    <a:pt x="18327" y="19269"/>
                  </a:lnTo>
                  <a:lnTo>
                    <a:pt x="17929" y="19269"/>
                  </a:lnTo>
                  <a:close/>
                  <a:moveTo>
                    <a:pt x="18338" y="18518"/>
                  </a:moveTo>
                  <a:lnTo>
                    <a:pt x="18735" y="18518"/>
                  </a:lnTo>
                  <a:lnTo>
                    <a:pt x="18735" y="19269"/>
                  </a:lnTo>
                  <a:lnTo>
                    <a:pt x="18338" y="19269"/>
                  </a:lnTo>
                  <a:close/>
                  <a:moveTo>
                    <a:pt x="18746" y="18518"/>
                  </a:moveTo>
                  <a:lnTo>
                    <a:pt x="19141" y="18518"/>
                  </a:lnTo>
                  <a:lnTo>
                    <a:pt x="19141" y="19269"/>
                  </a:lnTo>
                  <a:lnTo>
                    <a:pt x="18746" y="19269"/>
                  </a:lnTo>
                  <a:close/>
                  <a:moveTo>
                    <a:pt x="19152" y="18518"/>
                  </a:moveTo>
                  <a:lnTo>
                    <a:pt x="19549" y="18518"/>
                  </a:lnTo>
                  <a:lnTo>
                    <a:pt x="19549" y="19269"/>
                  </a:lnTo>
                  <a:lnTo>
                    <a:pt x="19152" y="19269"/>
                  </a:lnTo>
                  <a:close/>
                  <a:moveTo>
                    <a:pt x="19561" y="18518"/>
                  </a:moveTo>
                  <a:lnTo>
                    <a:pt x="19958" y="18518"/>
                  </a:lnTo>
                  <a:lnTo>
                    <a:pt x="19958" y="19269"/>
                  </a:lnTo>
                  <a:lnTo>
                    <a:pt x="19561" y="19269"/>
                  </a:lnTo>
                  <a:close/>
                  <a:moveTo>
                    <a:pt x="19969" y="18518"/>
                  </a:moveTo>
                  <a:lnTo>
                    <a:pt x="20364" y="18518"/>
                  </a:lnTo>
                  <a:lnTo>
                    <a:pt x="20364" y="19269"/>
                  </a:lnTo>
                  <a:lnTo>
                    <a:pt x="19969" y="19269"/>
                  </a:lnTo>
                  <a:close/>
                  <a:moveTo>
                    <a:pt x="19969" y="18497"/>
                  </a:moveTo>
                  <a:lnTo>
                    <a:pt x="19969" y="17746"/>
                  </a:lnTo>
                  <a:lnTo>
                    <a:pt x="20364" y="17746"/>
                  </a:lnTo>
                  <a:lnTo>
                    <a:pt x="20364" y="18497"/>
                  </a:lnTo>
                  <a:close/>
                  <a:moveTo>
                    <a:pt x="19969" y="17724"/>
                  </a:moveTo>
                  <a:lnTo>
                    <a:pt x="19969" y="16974"/>
                  </a:lnTo>
                  <a:lnTo>
                    <a:pt x="20364" y="16974"/>
                  </a:lnTo>
                  <a:lnTo>
                    <a:pt x="20364" y="17724"/>
                  </a:lnTo>
                  <a:close/>
                  <a:moveTo>
                    <a:pt x="19969" y="16952"/>
                  </a:moveTo>
                  <a:lnTo>
                    <a:pt x="19969" y="16207"/>
                  </a:lnTo>
                  <a:lnTo>
                    <a:pt x="20364" y="16207"/>
                  </a:lnTo>
                  <a:lnTo>
                    <a:pt x="20364" y="16952"/>
                  </a:lnTo>
                  <a:close/>
                  <a:moveTo>
                    <a:pt x="19969" y="16185"/>
                  </a:moveTo>
                  <a:lnTo>
                    <a:pt x="19969" y="15434"/>
                  </a:lnTo>
                  <a:lnTo>
                    <a:pt x="20364" y="15434"/>
                  </a:lnTo>
                  <a:lnTo>
                    <a:pt x="20364" y="16184"/>
                  </a:lnTo>
                  <a:close/>
                  <a:moveTo>
                    <a:pt x="19969" y="15413"/>
                  </a:moveTo>
                  <a:lnTo>
                    <a:pt x="19969" y="14662"/>
                  </a:lnTo>
                  <a:lnTo>
                    <a:pt x="20364" y="14662"/>
                  </a:lnTo>
                  <a:lnTo>
                    <a:pt x="20364" y="15412"/>
                  </a:lnTo>
                  <a:close/>
                  <a:moveTo>
                    <a:pt x="19969" y="14641"/>
                  </a:moveTo>
                  <a:lnTo>
                    <a:pt x="19969" y="13895"/>
                  </a:lnTo>
                  <a:lnTo>
                    <a:pt x="20364" y="13895"/>
                  </a:lnTo>
                  <a:lnTo>
                    <a:pt x="20364" y="14640"/>
                  </a:lnTo>
                  <a:close/>
                  <a:moveTo>
                    <a:pt x="19969" y="13874"/>
                  </a:moveTo>
                  <a:lnTo>
                    <a:pt x="19969" y="13123"/>
                  </a:lnTo>
                  <a:lnTo>
                    <a:pt x="20364" y="13123"/>
                  </a:lnTo>
                  <a:lnTo>
                    <a:pt x="20364" y="13874"/>
                  </a:lnTo>
                  <a:close/>
                  <a:moveTo>
                    <a:pt x="19969" y="13102"/>
                  </a:moveTo>
                  <a:lnTo>
                    <a:pt x="19969" y="12351"/>
                  </a:lnTo>
                  <a:lnTo>
                    <a:pt x="20364" y="12351"/>
                  </a:lnTo>
                  <a:lnTo>
                    <a:pt x="20364" y="13102"/>
                  </a:lnTo>
                  <a:close/>
                  <a:moveTo>
                    <a:pt x="19969" y="12329"/>
                  </a:moveTo>
                  <a:lnTo>
                    <a:pt x="19969" y="11579"/>
                  </a:lnTo>
                  <a:lnTo>
                    <a:pt x="20364" y="11579"/>
                  </a:lnTo>
                  <a:lnTo>
                    <a:pt x="20364" y="12329"/>
                  </a:lnTo>
                  <a:close/>
                  <a:moveTo>
                    <a:pt x="19969" y="11557"/>
                  </a:moveTo>
                  <a:lnTo>
                    <a:pt x="19969" y="10812"/>
                  </a:lnTo>
                  <a:lnTo>
                    <a:pt x="20364" y="10812"/>
                  </a:lnTo>
                  <a:lnTo>
                    <a:pt x="20364" y="11557"/>
                  </a:lnTo>
                  <a:close/>
                  <a:moveTo>
                    <a:pt x="19969" y="10790"/>
                  </a:moveTo>
                  <a:lnTo>
                    <a:pt x="19969" y="10039"/>
                  </a:lnTo>
                  <a:lnTo>
                    <a:pt x="20364" y="10039"/>
                  </a:lnTo>
                  <a:lnTo>
                    <a:pt x="20364" y="10790"/>
                  </a:lnTo>
                  <a:close/>
                  <a:moveTo>
                    <a:pt x="19969" y="10018"/>
                  </a:moveTo>
                  <a:lnTo>
                    <a:pt x="19969" y="9267"/>
                  </a:lnTo>
                  <a:lnTo>
                    <a:pt x="20364" y="9267"/>
                  </a:lnTo>
                  <a:lnTo>
                    <a:pt x="20364" y="10018"/>
                  </a:lnTo>
                  <a:close/>
                  <a:moveTo>
                    <a:pt x="19969" y="9246"/>
                  </a:moveTo>
                  <a:lnTo>
                    <a:pt x="19969" y="8495"/>
                  </a:lnTo>
                  <a:lnTo>
                    <a:pt x="20364" y="8495"/>
                  </a:lnTo>
                  <a:lnTo>
                    <a:pt x="20364" y="9246"/>
                  </a:lnTo>
                  <a:close/>
                  <a:moveTo>
                    <a:pt x="19969" y="8474"/>
                  </a:moveTo>
                  <a:lnTo>
                    <a:pt x="19969" y="7728"/>
                  </a:lnTo>
                  <a:lnTo>
                    <a:pt x="20364" y="7728"/>
                  </a:lnTo>
                  <a:lnTo>
                    <a:pt x="20364" y="8474"/>
                  </a:lnTo>
                  <a:close/>
                  <a:moveTo>
                    <a:pt x="19969" y="7707"/>
                  </a:moveTo>
                  <a:lnTo>
                    <a:pt x="19969" y="6956"/>
                  </a:lnTo>
                  <a:lnTo>
                    <a:pt x="20364" y="6956"/>
                  </a:lnTo>
                  <a:lnTo>
                    <a:pt x="20364" y="7707"/>
                  </a:lnTo>
                  <a:close/>
                  <a:moveTo>
                    <a:pt x="19969" y="6934"/>
                  </a:moveTo>
                  <a:lnTo>
                    <a:pt x="19969" y="6184"/>
                  </a:lnTo>
                  <a:lnTo>
                    <a:pt x="20364" y="6184"/>
                  </a:lnTo>
                  <a:lnTo>
                    <a:pt x="20364" y="6934"/>
                  </a:lnTo>
                  <a:close/>
                  <a:moveTo>
                    <a:pt x="19969" y="6162"/>
                  </a:moveTo>
                  <a:lnTo>
                    <a:pt x="19969" y="5416"/>
                  </a:lnTo>
                  <a:lnTo>
                    <a:pt x="20364" y="5416"/>
                  </a:lnTo>
                  <a:lnTo>
                    <a:pt x="20364" y="6162"/>
                  </a:lnTo>
                  <a:close/>
                  <a:moveTo>
                    <a:pt x="19969" y="5395"/>
                  </a:moveTo>
                  <a:lnTo>
                    <a:pt x="19969" y="4644"/>
                  </a:lnTo>
                  <a:lnTo>
                    <a:pt x="20364" y="4644"/>
                  </a:lnTo>
                  <a:lnTo>
                    <a:pt x="20364" y="5395"/>
                  </a:lnTo>
                  <a:close/>
                  <a:moveTo>
                    <a:pt x="19969" y="4623"/>
                  </a:moveTo>
                  <a:lnTo>
                    <a:pt x="19969" y="3872"/>
                  </a:lnTo>
                  <a:lnTo>
                    <a:pt x="20364" y="3872"/>
                  </a:lnTo>
                  <a:lnTo>
                    <a:pt x="20364" y="4622"/>
                  </a:lnTo>
                  <a:close/>
                  <a:moveTo>
                    <a:pt x="19969" y="3851"/>
                  </a:moveTo>
                  <a:lnTo>
                    <a:pt x="19969" y="3100"/>
                  </a:lnTo>
                  <a:lnTo>
                    <a:pt x="20364" y="3100"/>
                  </a:lnTo>
                  <a:lnTo>
                    <a:pt x="20364" y="3850"/>
                  </a:lnTo>
                  <a:close/>
                  <a:moveTo>
                    <a:pt x="19969" y="3078"/>
                  </a:moveTo>
                  <a:lnTo>
                    <a:pt x="19969" y="2333"/>
                  </a:lnTo>
                  <a:lnTo>
                    <a:pt x="20364" y="2333"/>
                  </a:lnTo>
                  <a:lnTo>
                    <a:pt x="20364" y="3078"/>
                  </a:lnTo>
                  <a:close/>
                  <a:moveTo>
                    <a:pt x="19969" y="2311"/>
                  </a:moveTo>
                  <a:lnTo>
                    <a:pt x="19969" y="1561"/>
                  </a:lnTo>
                  <a:lnTo>
                    <a:pt x="20364" y="1561"/>
                  </a:lnTo>
                  <a:lnTo>
                    <a:pt x="20364" y="2311"/>
                  </a:lnTo>
                  <a:close/>
                  <a:moveTo>
                    <a:pt x="19958" y="2311"/>
                  </a:moveTo>
                  <a:lnTo>
                    <a:pt x="19561" y="2311"/>
                  </a:lnTo>
                  <a:lnTo>
                    <a:pt x="19561" y="1561"/>
                  </a:lnTo>
                  <a:lnTo>
                    <a:pt x="19958" y="1561"/>
                  </a:lnTo>
                  <a:close/>
                  <a:moveTo>
                    <a:pt x="19549" y="2311"/>
                  </a:moveTo>
                  <a:lnTo>
                    <a:pt x="19152" y="2311"/>
                  </a:lnTo>
                  <a:lnTo>
                    <a:pt x="19152" y="1561"/>
                  </a:lnTo>
                  <a:lnTo>
                    <a:pt x="19549" y="1561"/>
                  </a:lnTo>
                  <a:close/>
                  <a:moveTo>
                    <a:pt x="19141" y="2311"/>
                  </a:moveTo>
                  <a:lnTo>
                    <a:pt x="18746" y="2311"/>
                  </a:lnTo>
                  <a:lnTo>
                    <a:pt x="18746" y="1561"/>
                  </a:lnTo>
                  <a:lnTo>
                    <a:pt x="19141" y="1561"/>
                  </a:lnTo>
                  <a:close/>
                  <a:moveTo>
                    <a:pt x="18735" y="2311"/>
                  </a:moveTo>
                  <a:lnTo>
                    <a:pt x="18338" y="2311"/>
                  </a:lnTo>
                  <a:lnTo>
                    <a:pt x="18338" y="1561"/>
                  </a:lnTo>
                  <a:lnTo>
                    <a:pt x="18735" y="1561"/>
                  </a:lnTo>
                  <a:close/>
                  <a:moveTo>
                    <a:pt x="18327" y="2311"/>
                  </a:moveTo>
                  <a:lnTo>
                    <a:pt x="17929" y="2311"/>
                  </a:lnTo>
                  <a:lnTo>
                    <a:pt x="17929" y="1561"/>
                  </a:lnTo>
                  <a:lnTo>
                    <a:pt x="18327" y="1561"/>
                  </a:lnTo>
                  <a:close/>
                  <a:moveTo>
                    <a:pt x="17918" y="2311"/>
                  </a:moveTo>
                  <a:lnTo>
                    <a:pt x="17521" y="2311"/>
                  </a:lnTo>
                  <a:lnTo>
                    <a:pt x="17521" y="1561"/>
                  </a:lnTo>
                  <a:lnTo>
                    <a:pt x="17918" y="1561"/>
                  </a:lnTo>
                  <a:close/>
                  <a:moveTo>
                    <a:pt x="17509" y="2311"/>
                  </a:moveTo>
                  <a:lnTo>
                    <a:pt x="17115" y="2311"/>
                  </a:lnTo>
                  <a:lnTo>
                    <a:pt x="17115" y="1561"/>
                  </a:lnTo>
                  <a:lnTo>
                    <a:pt x="17509" y="1561"/>
                  </a:lnTo>
                  <a:close/>
                  <a:moveTo>
                    <a:pt x="17104" y="2311"/>
                  </a:moveTo>
                  <a:lnTo>
                    <a:pt x="16707" y="2311"/>
                  </a:lnTo>
                  <a:lnTo>
                    <a:pt x="16707" y="1561"/>
                  </a:lnTo>
                  <a:lnTo>
                    <a:pt x="17104" y="1561"/>
                  </a:lnTo>
                  <a:close/>
                  <a:moveTo>
                    <a:pt x="16695" y="2311"/>
                  </a:moveTo>
                  <a:lnTo>
                    <a:pt x="16298" y="2311"/>
                  </a:lnTo>
                  <a:lnTo>
                    <a:pt x="16298" y="1561"/>
                  </a:lnTo>
                  <a:lnTo>
                    <a:pt x="16695" y="1561"/>
                  </a:lnTo>
                  <a:close/>
                  <a:moveTo>
                    <a:pt x="16287" y="2311"/>
                  </a:moveTo>
                  <a:lnTo>
                    <a:pt x="15890" y="2311"/>
                  </a:lnTo>
                  <a:lnTo>
                    <a:pt x="15890" y="1561"/>
                  </a:lnTo>
                  <a:lnTo>
                    <a:pt x="16287" y="1561"/>
                  </a:lnTo>
                  <a:close/>
                  <a:moveTo>
                    <a:pt x="15878" y="2311"/>
                  </a:moveTo>
                  <a:lnTo>
                    <a:pt x="15484" y="2311"/>
                  </a:lnTo>
                  <a:lnTo>
                    <a:pt x="15484" y="1561"/>
                  </a:lnTo>
                  <a:lnTo>
                    <a:pt x="15878" y="1561"/>
                  </a:lnTo>
                  <a:close/>
                  <a:moveTo>
                    <a:pt x="15472" y="2311"/>
                  </a:moveTo>
                  <a:lnTo>
                    <a:pt x="15075" y="2311"/>
                  </a:lnTo>
                  <a:lnTo>
                    <a:pt x="15075" y="1561"/>
                  </a:lnTo>
                  <a:lnTo>
                    <a:pt x="15472" y="1561"/>
                  </a:lnTo>
                  <a:close/>
                  <a:moveTo>
                    <a:pt x="15064" y="2311"/>
                  </a:moveTo>
                  <a:lnTo>
                    <a:pt x="14667" y="2311"/>
                  </a:lnTo>
                  <a:lnTo>
                    <a:pt x="14667" y="1561"/>
                  </a:lnTo>
                  <a:lnTo>
                    <a:pt x="15064" y="1561"/>
                  </a:lnTo>
                  <a:close/>
                  <a:moveTo>
                    <a:pt x="14655" y="2311"/>
                  </a:moveTo>
                  <a:lnTo>
                    <a:pt x="14261" y="2311"/>
                  </a:lnTo>
                  <a:lnTo>
                    <a:pt x="14261" y="1561"/>
                  </a:lnTo>
                  <a:lnTo>
                    <a:pt x="14655" y="1561"/>
                  </a:lnTo>
                  <a:close/>
                  <a:moveTo>
                    <a:pt x="14250" y="2311"/>
                  </a:moveTo>
                  <a:lnTo>
                    <a:pt x="13852" y="2311"/>
                  </a:lnTo>
                  <a:lnTo>
                    <a:pt x="13852" y="1561"/>
                  </a:lnTo>
                  <a:lnTo>
                    <a:pt x="14250" y="1561"/>
                  </a:lnTo>
                  <a:close/>
                  <a:moveTo>
                    <a:pt x="13841" y="2311"/>
                  </a:moveTo>
                  <a:lnTo>
                    <a:pt x="13444" y="2311"/>
                  </a:lnTo>
                  <a:lnTo>
                    <a:pt x="13444" y="1561"/>
                  </a:lnTo>
                  <a:lnTo>
                    <a:pt x="13841" y="1561"/>
                  </a:lnTo>
                  <a:close/>
                  <a:moveTo>
                    <a:pt x="13433" y="2311"/>
                  </a:moveTo>
                  <a:lnTo>
                    <a:pt x="13035" y="2311"/>
                  </a:lnTo>
                  <a:lnTo>
                    <a:pt x="13035" y="1561"/>
                  </a:lnTo>
                  <a:lnTo>
                    <a:pt x="13433" y="1561"/>
                  </a:lnTo>
                  <a:close/>
                  <a:moveTo>
                    <a:pt x="13024" y="2311"/>
                  </a:moveTo>
                  <a:lnTo>
                    <a:pt x="12630" y="2311"/>
                  </a:lnTo>
                  <a:lnTo>
                    <a:pt x="12630" y="1561"/>
                  </a:lnTo>
                  <a:lnTo>
                    <a:pt x="13024" y="1561"/>
                  </a:lnTo>
                  <a:close/>
                  <a:moveTo>
                    <a:pt x="12618" y="2311"/>
                  </a:moveTo>
                  <a:lnTo>
                    <a:pt x="12221" y="2311"/>
                  </a:lnTo>
                  <a:lnTo>
                    <a:pt x="12221" y="1561"/>
                  </a:lnTo>
                  <a:lnTo>
                    <a:pt x="12618" y="1561"/>
                  </a:lnTo>
                  <a:close/>
                  <a:moveTo>
                    <a:pt x="12210" y="2311"/>
                  </a:moveTo>
                  <a:lnTo>
                    <a:pt x="11813" y="2311"/>
                  </a:lnTo>
                  <a:lnTo>
                    <a:pt x="11813" y="1561"/>
                  </a:lnTo>
                  <a:lnTo>
                    <a:pt x="12210" y="1561"/>
                  </a:lnTo>
                  <a:close/>
                  <a:moveTo>
                    <a:pt x="11801" y="2311"/>
                  </a:moveTo>
                  <a:lnTo>
                    <a:pt x="11428" y="2311"/>
                  </a:lnTo>
                  <a:lnTo>
                    <a:pt x="11428" y="1561"/>
                  </a:lnTo>
                  <a:lnTo>
                    <a:pt x="11801" y="1561"/>
                  </a:lnTo>
                  <a:close/>
                  <a:moveTo>
                    <a:pt x="11417" y="2311"/>
                  </a:moveTo>
                  <a:lnTo>
                    <a:pt x="11022" y="2311"/>
                  </a:lnTo>
                  <a:lnTo>
                    <a:pt x="11022" y="1561"/>
                  </a:lnTo>
                  <a:lnTo>
                    <a:pt x="11416" y="1561"/>
                  </a:lnTo>
                  <a:close/>
                  <a:moveTo>
                    <a:pt x="11011" y="2311"/>
                  </a:moveTo>
                  <a:lnTo>
                    <a:pt x="10614" y="2311"/>
                  </a:lnTo>
                  <a:lnTo>
                    <a:pt x="10614" y="1561"/>
                  </a:lnTo>
                  <a:lnTo>
                    <a:pt x="11011" y="1561"/>
                  </a:lnTo>
                  <a:close/>
                  <a:moveTo>
                    <a:pt x="10603" y="2311"/>
                  </a:moveTo>
                  <a:lnTo>
                    <a:pt x="10205" y="2311"/>
                  </a:lnTo>
                  <a:lnTo>
                    <a:pt x="10205" y="1561"/>
                  </a:lnTo>
                  <a:lnTo>
                    <a:pt x="10603" y="1561"/>
                  </a:lnTo>
                  <a:close/>
                  <a:moveTo>
                    <a:pt x="10194" y="2311"/>
                  </a:moveTo>
                  <a:lnTo>
                    <a:pt x="9799" y="2311"/>
                  </a:lnTo>
                  <a:lnTo>
                    <a:pt x="9799" y="1561"/>
                  </a:lnTo>
                  <a:lnTo>
                    <a:pt x="10193" y="1561"/>
                  </a:lnTo>
                  <a:close/>
                  <a:moveTo>
                    <a:pt x="9788" y="2311"/>
                  </a:moveTo>
                  <a:lnTo>
                    <a:pt x="9390" y="2311"/>
                  </a:lnTo>
                  <a:lnTo>
                    <a:pt x="9390" y="1561"/>
                  </a:lnTo>
                  <a:lnTo>
                    <a:pt x="9787" y="1561"/>
                  </a:lnTo>
                  <a:close/>
                  <a:moveTo>
                    <a:pt x="9380" y="2311"/>
                  </a:moveTo>
                  <a:lnTo>
                    <a:pt x="8982" y="2311"/>
                  </a:lnTo>
                  <a:lnTo>
                    <a:pt x="8982" y="1561"/>
                  </a:lnTo>
                  <a:lnTo>
                    <a:pt x="9379" y="1561"/>
                  </a:lnTo>
                  <a:close/>
                  <a:moveTo>
                    <a:pt x="8971" y="2311"/>
                  </a:moveTo>
                  <a:lnTo>
                    <a:pt x="8573" y="2311"/>
                  </a:lnTo>
                  <a:lnTo>
                    <a:pt x="8573" y="1561"/>
                  </a:lnTo>
                  <a:lnTo>
                    <a:pt x="8970" y="1561"/>
                  </a:lnTo>
                  <a:close/>
                  <a:moveTo>
                    <a:pt x="8563" y="2311"/>
                  </a:moveTo>
                  <a:lnTo>
                    <a:pt x="8168" y="2311"/>
                  </a:lnTo>
                  <a:lnTo>
                    <a:pt x="8168" y="1561"/>
                  </a:lnTo>
                  <a:lnTo>
                    <a:pt x="8563" y="1561"/>
                  </a:lnTo>
                  <a:close/>
                  <a:moveTo>
                    <a:pt x="8157" y="2311"/>
                  </a:moveTo>
                  <a:lnTo>
                    <a:pt x="7760" y="2311"/>
                  </a:lnTo>
                  <a:lnTo>
                    <a:pt x="7760" y="1561"/>
                  </a:lnTo>
                  <a:lnTo>
                    <a:pt x="8157" y="1561"/>
                  </a:lnTo>
                  <a:close/>
                  <a:moveTo>
                    <a:pt x="7748" y="2311"/>
                  </a:moveTo>
                  <a:lnTo>
                    <a:pt x="7351" y="2311"/>
                  </a:lnTo>
                  <a:lnTo>
                    <a:pt x="7351" y="1561"/>
                  </a:lnTo>
                  <a:lnTo>
                    <a:pt x="7748" y="1561"/>
                  </a:lnTo>
                  <a:close/>
                  <a:moveTo>
                    <a:pt x="7340" y="2311"/>
                  </a:moveTo>
                  <a:lnTo>
                    <a:pt x="6946" y="2311"/>
                  </a:lnTo>
                  <a:lnTo>
                    <a:pt x="6946" y="1561"/>
                  </a:lnTo>
                  <a:lnTo>
                    <a:pt x="7340" y="1561"/>
                  </a:lnTo>
                  <a:close/>
                  <a:moveTo>
                    <a:pt x="6934" y="2311"/>
                  </a:moveTo>
                  <a:lnTo>
                    <a:pt x="6537" y="2311"/>
                  </a:lnTo>
                  <a:lnTo>
                    <a:pt x="6537" y="1561"/>
                  </a:lnTo>
                  <a:lnTo>
                    <a:pt x="6934" y="1561"/>
                  </a:lnTo>
                  <a:close/>
                  <a:moveTo>
                    <a:pt x="6526" y="2311"/>
                  </a:moveTo>
                  <a:lnTo>
                    <a:pt x="6129" y="2311"/>
                  </a:lnTo>
                  <a:lnTo>
                    <a:pt x="6129" y="1561"/>
                  </a:lnTo>
                  <a:lnTo>
                    <a:pt x="6526" y="1561"/>
                  </a:lnTo>
                  <a:close/>
                  <a:moveTo>
                    <a:pt x="6117" y="2311"/>
                  </a:moveTo>
                  <a:lnTo>
                    <a:pt x="5720" y="2311"/>
                  </a:lnTo>
                  <a:lnTo>
                    <a:pt x="5720" y="1561"/>
                  </a:lnTo>
                  <a:lnTo>
                    <a:pt x="6117" y="1561"/>
                  </a:lnTo>
                  <a:close/>
                  <a:moveTo>
                    <a:pt x="5709" y="2311"/>
                  </a:moveTo>
                  <a:lnTo>
                    <a:pt x="5314" y="2311"/>
                  </a:lnTo>
                  <a:lnTo>
                    <a:pt x="5314" y="1561"/>
                  </a:lnTo>
                  <a:lnTo>
                    <a:pt x="5709" y="1561"/>
                  </a:lnTo>
                  <a:close/>
                  <a:moveTo>
                    <a:pt x="5303" y="2311"/>
                  </a:moveTo>
                  <a:lnTo>
                    <a:pt x="4906" y="2311"/>
                  </a:lnTo>
                  <a:lnTo>
                    <a:pt x="4906" y="1561"/>
                  </a:lnTo>
                  <a:lnTo>
                    <a:pt x="5303" y="1561"/>
                  </a:lnTo>
                  <a:close/>
                  <a:moveTo>
                    <a:pt x="4894" y="2311"/>
                  </a:moveTo>
                  <a:lnTo>
                    <a:pt x="4497" y="2311"/>
                  </a:lnTo>
                  <a:lnTo>
                    <a:pt x="4497" y="1561"/>
                  </a:lnTo>
                  <a:lnTo>
                    <a:pt x="4894" y="1561"/>
                  </a:lnTo>
                  <a:close/>
                  <a:moveTo>
                    <a:pt x="4486" y="2311"/>
                  </a:moveTo>
                  <a:lnTo>
                    <a:pt x="4089" y="2311"/>
                  </a:lnTo>
                  <a:lnTo>
                    <a:pt x="4089" y="1561"/>
                  </a:lnTo>
                  <a:lnTo>
                    <a:pt x="4486" y="1561"/>
                  </a:lnTo>
                  <a:close/>
                  <a:moveTo>
                    <a:pt x="4077" y="2311"/>
                  </a:moveTo>
                  <a:lnTo>
                    <a:pt x="3682" y="2311"/>
                  </a:lnTo>
                  <a:lnTo>
                    <a:pt x="3682" y="1561"/>
                  </a:lnTo>
                  <a:lnTo>
                    <a:pt x="4077" y="1561"/>
                  </a:lnTo>
                  <a:close/>
                  <a:moveTo>
                    <a:pt x="3672" y="2311"/>
                  </a:moveTo>
                  <a:lnTo>
                    <a:pt x="3274" y="2311"/>
                  </a:lnTo>
                  <a:lnTo>
                    <a:pt x="3274" y="1561"/>
                  </a:lnTo>
                  <a:lnTo>
                    <a:pt x="3671" y="1561"/>
                  </a:lnTo>
                  <a:close/>
                  <a:moveTo>
                    <a:pt x="3263" y="2311"/>
                  </a:moveTo>
                  <a:lnTo>
                    <a:pt x="2866" y="2311"/>
                  </a:lnTo>
                  <a:lnTo>
                    <a:pt x="2866" y="1561"/>
                  </a:lnTo>
                  <a:lnTo>
                    <a:pt x="3263" y="1561"/>
                  </a:lnTo>
                  <a:close/>
                  <a:moveTo>
                    <a:pt x="2855" y="2311"/>
                  </a:moveTo>
                  <a:lnTo>
                    <a:pt x="2460" y="2311"/>
                  </a:lnTo>
                  <a:lnTo>
                    <a:pt x="2460" y="1561"/>
                  </a:lnTo>
                  <a:lnTo>
                    <a:pt x="2854" y="1561"/>
                  </a:lnTo>
                  <a:close/>
                  <a:moveTo>
                    <a:pt x="2449" y="2311"/>
                  </a:moveTo>
                  <a:lnTo>
                    <a:pt x="2052" y="2311"/>
                  </a:lnTo>
                  <a:lnTo>
                    <a:pt x="2052" y="1561"/>
                  </a:lnTo>
                  <a:lnTo>
                    <a:pt x="2449" y="1561"/>
                  </a:lnTo>
                  <a:close/>
                  <a:moveTo>
                    <a:pt x="2040" y="2311"/>
                  </a:moveTo>
                  <a:lnTo>
                    <a:pt x="1643" y="2311"/>
                  </a:lnTo>
                  <a:lnTo>
                    <a:pt x="1643" y="1561"/>
                  </a:lnTo>
                  <a:lnTo>
                    <a:pt x="2040" y="1561"/>
                  </a:lnTo>
                  <a:close/>
                  <a:moveTo>
                    <a:pt x="1632" y="2311"/>
                  </a:moveTo>
                  <a:lnTo>
                    <a:pt x="1235" y="2311"/>
                  </a:lnTo>
                  <a:lnTo>
                    <a:pt x="1235" y="1561"/>
                  </a:lnTo>
                  <a:lnTo>
                    <a:pt x="1632" y="1561"/>
                  </a:lnTo>
                  <a:close/>
                  <a:moveTo>
                    <a:pt x="1223" y="2311"/>
                  </a:moveTo>
                  <a:lnTo>
                    <a:pt x="829" y="2311"/>
                  </a:lnTo>
                  <a:lnTo>
                    <a:pt x="829" y="1561"/>
                  </a:lnTo>
                  <a:lnTo>
                    <a:pt x="1223" y="1561"/>
                  </a:lnTo>
                  <a:close/>
                  <a:moveTo>
                    <a:pt x="1223" y="2333"/>
                  </a:moveTo>
                  <a:lnTo>
                    <a:pt x="1223" y="3078"/>
                  </a:lnTo>
                  <a:lnTo>
                    <a:pt x="829" y="3078"/>
                  </a:lnTo>
                  <a:lnTo>
                    <a:pt x="829" y="2333"/>
                  </a:lnTo>
                  <a:close/>
                  <a:moveTo>
                    <a:pt x="1223" y="3100"/>
                  </a:moveTo>
                  <a:lnTo>
                    <a:pt x="1223" y="3851"/>
                  </a:lnTo>
                  <a:lnTo>
                    <a:pt x="829" y="3851"/>
                  </a:lnTo>
                  <a:lnTo>
                    <a:pt x="829" y="3100"/>
                  </a:lnTo>
                  <a:close/>
                  <a:moveTo>
                    <a:pt x="1223" y="3872"/>
                  </a:moveTo>
                  <a:lnTo>
                    <a:pt x="1223" y="4623"/>
                  </a:lnTo>
                  <a:lnTo>
                    <a:pt x="829" y="4623"/>
                  </a:lnTo>
                  <a:lnTo>
                    <a:pt x="829" y="3872"/>
                  </a:lnTo>
                  <a:close/>
                  <a:moveTo>
                    <a:pt x="1223" y="4644"/>
                  </a:moveTo>
                  <a:lnTo>
                    <a:pt x="1223" y="5395"/>
                  </a:lnTo>
                  <a:lnTo>
                    <a:pt x="829" y="5395"/>
                  </a:lnTo>
                  <a:lnTo>
                    <a:pt x="829" y="4644"/>
                  </a:lnTo>
                  <a:close/>
                  <a:moveTo>
                    <a:pt x="1223" y="5417"/>
                  </a:moveTo>
                  <a:lnTo>
                    <a:pt x="1223" y="6162"/>
                  </a:lnTo>
                  <a:lnTo>
                    <a:pt x="829" y="6162"/>
                  </a:lnTo>
                  <a:lnTo>
                    <a:pt x="829" y="5416"/>
                  </a:lnTo>
                  <a:close/>
                  <a:moveTo>
                    <a:pt x="1223" y="6184"/>
                  </a:moveTo>
                  <a:lnTo>
                    <a:pt x="1223" y="6934"/>
                  </a:lnTo>
                  <a:lnTo>
                    <a:pt x="829" y="6934"/>
                  </a:lnTo>
                  <a:lnTo>
                    <a:pt x="829" y="6184"/>
                  </a:lnTo>
                  <a:close/>
                  <a:moveTo>
                    <a:pt x="1223" y="6956"/>
                  </a:moveTo>
                  <a:lnTo>
                    <a:pt x="1223" y="7707"/>
                  </a:lnTo>
                  <a:lnTo>
                    <a:pt x="829" y="7707"/>
                  </a:lnTo>
                  <a:lnTo>
                    <a:pt x="829" y="6956"/>
                  </a:lnTo>
                  <a:close/>
                  <a:moveTo>
                    <a:pt x="1223" y="7728"/>
                  </a:moveTo>
                  <a:lnTo>
                    <a:pt x="1223" y="8474"/>
                  </a:lnTo>
                  <a:lnTo>
                    <a:pt x="829" y="8474"/>
                  </a:lnTo>
                  <a:lnTo>
                    <a:pt x="829" y="7728"/>
                  </a:lnTo>
                  <a:close/>
                  <a:moveTo>
                    <a:pt x="1223" y="8495"/>
                  </a:moveTo>
                  <a:lnTo>
                    <a:pt x="1223" y="9246"/>
                  </a:lnTo>
                  <a:lnTo>
                    <a:pt x="829" y="9246"/>
                  </a:lnTo>
                  <a:lnTo>
                    <a:pt x="829" y="8495"/>
                  </a:lnTo>
                  <a:close/>
                  <a:moveTo>
                    <a:pt x="1223" y="9267"/>
                  </a:moveTo>
                  <a:lnTo>
                    <a:pt x="1223" y="10018"/>
                  </a:lnTo>
                  <a:lnTo>
                    <a:pt x="829" y="10018"/>
                  </a:lnTo>
                  <a:lnTo>
                    <a:pt x="829" y="9267"/>
                  </a:lnTo>
                  <a:close/>
                  <a:moveTo>
                    <a:pt x="1223" y="10039"/>
                  </a:moveTo>
                  <a:lnTo>
                    <a:pt x="1223" y="10790"/>
                  </a:lnTo>
                  <a:lnTo>
                    <a:pt x="829" y="10790"/>
                  </a:lnTo>
                  <a:lnTo>
                    <a:pt x="829" y="10039"/>
                  </a:lnTo>
                  <a:close/>
                  <a:moveTo>
                    <a:pt x="1223" y="10812"/>
                  </a:moveTo>
                  <a:lnTo>
                    <a:pt x="1223" y="11557"/>
                  </a:lnTo>
                  <a:lnTo>
                    <a:pt x="829" y="11557"/>
                  </a:lnTo>
                  <a:lnTo>
                    <a:pt x="829" y="10812"/>
                  </a:lnTo>
                  <a:close/>
                  <a:moveTo>
                    <a:pt x="1223" y="11579"/>
                  </a:moveTo>
                  <a:lnTo>
                    <a:pt x="1223" y="12329"/>
                  </a:lnTo>
                  <a:lnTo>
                    <a:pt x="829" y="12329"/>
                  </a:lnTo>
                  <a:lnTo>
                    <a:pt x="829" y="11579"/>
                  </a:lnTo>
                  <a:close/>
                  <a:moveTo>
                    <a:pt x="1223" y="12351"/>
                  </a:moveTo>
                  <a:lnTo>
                    <a:pt x="1223" y="13102"/>
                  </a:lnTo>
                  <a:lnTo>
                    <a:pt x="829" y="13102"/>
                  </a:lnTo>
                  <a:lnTo>
                    <a:pt x="829" y="12351"/>
                  </a:lnTo>
                  <a:close/>
                  <a:moveTo>
                    <a:pt x="1223" y="13123"/>
                  </a:moveTo>
                  <a:lnTo>
                    <a:pt x="1223" y="13874"/>
                  </a:lnTo>
                  <a:lnTo>
                    <a:pt x="829" y="13874"/>
                  </a:lnTo>
                  <a:lnTo>
                    <a:pt x="829" y="13123"/>
                  </a:lnTo>
                  <a:close/>
                  <a:moveTo>
                    <a:pt x="1223" y="13895"/>
                  </a:moveTo>
                  <a:lnTo>
                    <a:pt x="1223" y="14640"/>
                  </a:lnTo>
                  <a:lnTo>
                    <a:pt x="829" y="14640"/>
                  </a:lnTo>
                  <a:lnTo>
                    <a:pt x="829" y="13894"/>
                  </a:lnTo>
                  <a:close/>
                  <a:moveTo>
                    <a:pt x="1223" y="14662"/>
                  </a:moveTo>
                  <a:lnTo>
                    <a:pt x="1223" y="15412"/>
                  </a:lnTo>
                  <a:lnTo>
                    <a:pt x="829" y="15412"/>
                  </a:lnTo>
                  <a:lnTo>
                    <a:pt x="829" y="14661"/>
                  </a:lnTo>
                  <a:close/>
                  <a:moveTo>
                    <a:pt x="1223" y="15434"/>
                  </a:moveTo>
                  <a:lnTo>
                    <a:pt x="1223" y="16184"/>
                  </a:lnTo>
                  <a:lnTo>
                    <a:pt x="829" y="16184"/>
                  </a:lnTo>
                  <a:lnTo>
                    <a:pt x="829" y="15433"/>
                  </a:lnTo>
                  <a:close/>
                  <a:moveTo>
                    <a:pt x="1223" y="16207"/>
                  </a:moveTo>
                  <a:lnTo>
                    <a:pt x="1223" y="16952"/>
                  </a:lnTo>
                  <a:lnTo>
                    <a:pt x="829" y="16952"/>
                  </a:lnTo>
                  <a:lnTo>
                    <a:pt x="829" y="16207"/>
                  </a:lnTo>
                  <a:close/>
                  <a:moveTo>
                    <a:pt x="1223" y="16974"/>
                  </a:moveTo>
                  <a:lnTo>
                    <a:pt x="1223" y="17724"/>
                  </a:lnTo>
                  <a:lnTo>
                    <a:pt x="829" y="17724"/>
                  </a:lnTo>
                  <a:lnTo>
                    <a:pt x="829" y="16974"/>
                  </a:lnTo>
                  <a:close/>
                  <a:moveTo>
                    <a:pt x="1223" y="17746"/>
                  </a:moveTo>
                  <a:lnTo>
                    <a:pt x="1223" y="18497"/>
                  </a:lnTo>
                  <a:lnTo>
                    <a:pt x="829" y="18497"/>
                  </a:lnTo>
                  <a:lnTo>
                    <a:pt x="829" y="17746"/>
                  </a:lnTo>
                  <a:close/>
                  <a:moveTo>
                    <a:pt x="1223" y="18518"/>
                  </a:moveTo>
                  <a:lnTo>
                    <a:pt x="1223" y="19269"/>
                  </a:lnTo>
                  <a:lnTo>
                    <a:pt x="829" y="19269"/>
                  </a:lnTo>
                  <a:lnTo>
                    <a:pt x="829" y="18518"/>
                  </a:lnTo>
                  <a:close/>
                  <a:moveTo>
                    <a:pt x="1223" y="19290"/>
                  </a:moveTo>
                  <a:lnTo>
                    <a:pt x="1223" y="20036"/>
                  </a:lnTo>
                  <a:lnTo>
                    <a:pt x="829" y="20036"/>
                  </a:lnTo>
                  <a:lnTo>
                    <a:pt x="829" y="19290"/>
                  </a:lnTo>
                  <a:close/>
                  <a:moveTo>
                    <a:pt x="1235" y="19290"/>
                  </a:moveTo>
                  <a:lnTo>
                    <a:pt x="1632" y="19290"/>
                  </a:lnTo>
                  <a:lnTo>
                    <a:pt x="1632" y="20036"/>
                  </a:lnTo>
                  <a:lnTo>
                    <a:pt x="1235" y="20036"/>
                  </a:lnTo>
                  <a:close/>
                  <a:moveTo>
                    <a:pt x="1643" y="19290"/>
                  </a:moveTo>
                  <a:lnTo>
                    <a:pt x="2040" y="19290"/>
                  </a:lnTo>
                  <a:lnTo>
                    <a:pt x="2040" y="20036"/>
                  </a:lnTo>
                  <a:lnTo>
                    <a:pt x="1643" y="20036"/>
                  </a:lnTo>
                  <a:close/>
                  <a:moveTo>
                    <a:pt x="2052" y="19290"/>
                  </a:moveTo>
                  <a:lnTo>
                    <a:pt x="2449" y="19290"/>
                  </a:lnTo>
                  <a:lnTo>
                    <a:pt x="2449" y="20036"/>
                  </a:lnTo>
                  <a:lnTo>
                    <a:pt x="2052" y="20036"/>
                  </a:lnTo>
                  <a:close/>
                  <a:moveTo>
                    <a:pt x="2460" y="19290"/>
                  </a:moveTo>
                  <a:lnTo>
                    <a:pt x="2854" y="19290"/>
                  </a:lnTo>
                  <a:lnTo>
                    <a:pt x="2854" y="20036"/>
                  </a:lnTo>
                  <a:lnTo>
                    <a:pt x="2460" y="20036"/>
                  </a:lnTo>
                  <a:close/>
                  <a:moveTo>
                    <a:pt x="2866" y="19290"/>
                  </a:moveTo>
                  <a:lnTo>
                    <a:pt x="3263" y="19290"/>
                  </a:lnTo>
                  <a:lnTo>
                    <a:pt x="3263" y="20036"/>
                  </a:lnTo>
                  <a:lnTo>
                    <a:pt x="2865" y="20036"/>
                  </a:lnTo>
                  <a:close/>
                  <a:moveTo>
                    <a:pt x="3274" y="19290"/>
                  </a:moveTo>
                  <a:lnTo>
                    <a:pt x="3671" y="19290"/>
                  </a:lnTo>
                  <a:lnTo>
                    <a:pt x="3671" y="20036"/>
                  </a:lnTo>
                  <a:lnTo>
                    <a:pt x="3274" y="20036"/>
                  </a:lnTo>
                  <a:close/>
                  <a:moveTo>
                    <a:pt x="3683" y="19290"/>
                  </a:moveTo>
                  <a:lnTo>
                    <a:pt x="4077" y="19290"/>
                  </a:lnTo>
                  <a:lnTo>
                    <a:pt x="4077" y="20036"/>
                  </a:lnTo>
                  <a:lnTo>
                    <a:pt x="3682" y="20036"/>
                  </a:lnTo>
                  <a:close/>
                  <a:moveTo>
                    <a:pt x="4089" y="19290"/>
                  </a:moveTo>
                  <a:lnTo>
                    <a:pt x="4486" y="19290"/>
                  </a:lnTo>
                  <a:lnTo>
                    <a:pt x="4486" y="20036"/>
                  </a:lnTo>
                  <a:lnTo>
                    <a:pt x="4089" y="20036"/>
                  </a:lnTo>
                  <a:close/>
                  <a:moveTo>
                    <a:pt x="4497" y="19290"/>
                  </a:moveTo>
                  <a:lnTo>
                    <a:pt x="4894" y="19290"/>
                  </a:lnTo>
                  <a:lnTo>
                    <a:pt x="4894" y="20036"/>
                  </a:lnTo>
                  <a:lnTo>
                    <a:pt x="4497" y="20036"/>
                  </a:lnTo>
                  <a:close/>
                  <a:moveTo>
                    <a:pt x="4906" y="19290"/>
                  </a:moveTo>
                  <a:lnTo>
                    <a:pt x="5303" y="19290"/>
                  </a:lnTo>
                  <a:lnTo>
                    <a:pt x="5303" y="20036"/>
                  </a:lnTo>
                  <a:lnTo>
                    <a:pt x="4906" y="20036"/>
                  </a:lnTo>
                  <a:close/>
                  <a:moveTo>
                    <a:pt x="5314" y="19290"/>
                  </a:moveTo>
                  <a:lnTo>
                    <a:pt x="5709" y="19290"/>
                  </a:lnTo>
                  <a:lnTo>
                    <a:pt x="5709" y="20036"/>
                  </a:lnTo>
                  <a:lnTo>
                    <a:pt x="5314" y="20036"/>
                  </a:lnTo>
                  <a:close/>
                  <a:moveTo>
                    <a:pt x="5720" y="19290"/>
                  </a:moveTo>
                  <a:lnTo>
                    <a:pt x="6117" y="19290"/>
                  </a:lnTo>
                  <a:lnTo>
                    <a:pt x="6117" y="20036"/>
                  </a:lnTo>
                  <a:lnTo>
                    <a:pt x="5720" y="20036"/>
                  </a:lnTo>
                  <a:close/>
                  <a:moveTo>
                    <a:pt x="6129" y="19290"/>
                  </a:moveTo>
                  <a:lnTo>
                    <a:pt x="6526" y="19290"/>
                  </a:lnTo>
                  <a:lnTo>
                    <a:pt x="6526" y="20036"/>
                  </a:lnTo>
                  <a:lnTo>
                    <a:pt x="6129" y="20036"/>
                  </a:lnTo>
                  <a:close/>
                  <a:moveTo>
                    <a:pt x="6537" y="19290"/>
                  </a:moveTo>
                  <a:lnTo>
                    <a:pt x="6934" y="19290"/>
                  </a:lnTo>
                  <a:lnTo>
                    <a:pt x="6934" y="20036"/>
                  </a:lnTo>
                  <a:lnTo>
                    <a:pt x="6537" y="20036"/>
                  </a:lnTo>
                  <a:close/>
                  <a:moveTo>
                    <a:pt x="6946" y="19290"/>
                  </a:moveTo>
                  <a:lnTo>
                    <a:pt x="7340" y="19290"/>
                  </a:lnTo>
                  <a:lnTo>
                    <a:pt x="7340" y="20036"/>
                  </a:lnTo>
                  <a:lnTo>
                    <a:pt x="6946" y="20036"/>
                  </a:lnTo>
                  <a:close/>
                  <a:moveTo>
                    <a:pt x="7351" y="19290"/>
                  </a:moveTo>
                  <a:lnTo>
                    <a:pt x="7748" y="19290"/>
                  </a:lnTo>
                  <a:lnTo>
                    <a:pt x="7748" y="20036"/>
                  </a:lnTo>
                  <a:lnTo>
                    <a:pt x="7351" y="20036"/>
                  </a:lnTo>
                  <a:close/>
                  <a:moveTo>
                    <a:pt x="7760" y="19290"/>
                  </a:moveTo>
                  <a:lnTo>
                    <a:pt x="8157" y="19290"/>
                  </a:lnTo>
                  <a:lnTo>
                    <a:pt x="8157" y="20036"/>
                  </a:lnTo>
                  <a:lnTo>
                    <a:pt x="7760" y="20036"/>
                  </a:lnTo>
                  <a:close/>
                  <a:moveTo>
                    <a:pt x="8168" y="19290"/>
                  </a:moveTo>
                  <a:lnTo>
                    <a:pt x="8563" y="19290"/>
                  </a:lnTo>
                  <a:lnTo>
                    <a:pt x="8563" y="20036"/>
                  </a:lnTo>
                  <a:lnTo>
                    <a:pt x="8168" y="20036"/>
                  </a:lnTo>
                  <a:close/>
                  <a:moveTo>
                    <a:pt x="8574" y="19290"/>
                  </a:moveTo>
                  <a:lnTo>
                    <a:pt x="8971" y="19290"/>
                  </a:lnTo>
                  <a:lnTo>
                    <a:pt x="8971" y="20036"/>
                  </a:lnTo>
                  <a:lnTo>
                    <a:pt x="8573" y="20036"/>
                  </a:lnTo>
                  <a:close/>
                  <a:moveTo>
                    <a:pt x="8983" y="19290"/>
                  </a:moveTo>
                  <a:lnTo>
                    <a:pt x="9380" y="19290"/>
                  </a:lnTo>
                  <a:lnTo>
                    <a:pt x="9380" y="20036"/>
                  </a:lnTo>
                  <a:lnTo>
                    <a:pt x="8982" y="20036"/>
                  </a:lnTo>
                  <a:close/>
                  <a:moveTo>
                    <a:pt x="9391" y="19290"/>
                  </a:moveTo>
                  <a:lnTo>
                    <a:pt x="9788" y="19290"/>
                  </a:lnTo>
                  <a:lnTo>
                    <a:pt x="9788" y="20036"/>
                  </a:lnTo>
                  <a:lnTo>
                    <a:pt x="9390" y="20036"/>
                  </a:lnTo>
                  <a:close/>
                  <a:moveTo>
                    <a:pt x="9800" y="19290"/>
                  </a:moveTo>
                  <a:lnTo>
                    <a:pt x="10194" y="19290"/>
                  </a:lnTo>
                  <a:lnTo>
                    <a:pt x="10194" y="20036"/>
                  </a:lnTo>
                  <a:lnTo>
                    <a:pt x="9799" y="20036"/>
                  </a:lnTo>
                  <a:close/>
                  <a:moveTo>
                    <a:pt x="10205" y="19290"/>
                  </a:moveTo>
                  <a:lnTo>
                    <a:pt x="10603" y="19290"/>
                  </a:lnTo>
                  <a:lnTo>
                    <a:pt x="10603" y="20036"/>
                  </a:lnTo>
                  <a:lnTo>
                    <a:pt x="10205" y="20036"/>
                  </a:lnTo>
                  <a:close/>
                  <a:moveTo>
                    <a:pt x="10614" y="19290"/>
                  </a:moveTo>
                  <a:lnTo>
                    <a:pt x="11011" y="19290"/>
                  </a:lnTo>
                  <a:lnTo>
                    <a:pt x="11011" y="20036"/>
                  </a:lnTo>
                  <a:lnTo>
                    <a:pt x="10614" y="20036"/>
                  </a:lnTo>
                  <a:close/>
                  <a:moveTo>
                    <a:pt x="11022" y="19290"/>
                  </a:moveTo>
                  <a:lnTo>
                    <a:pt x="11417" y="19290"/>
                  </a:lnTo>
                  <a:lnTo>
                    <a:pt x="11417" y="20036"/>
                  </a:lnTo>
                  <a:lnTo>
                    <a:pt x="11022" y="20036"/>
                  </a:lnTo>
                  <a:close/>
                  <a:moveTo>
                    <a:pt x="11428" y="19290"/>
                  </a:moveTo>
                  <a:lnTo>
                    <a:pt x="11801" y="19290"/>
                  </a:lnTo>
                  <a:lnTo>
                    <a:pt x="11801" y="20036"/>
                  </a:lnTo>
                  <a:lnTo>
                    <a:pt x="11428" y="20036"/>
                  </a:lnTo>
                  <a:close/>
                  <a:moveTo>
                    <a:pt x="11813" y="19290"/>
                  </a:moveTo>
                  <a:lnTo>
                    <a:pt x="12210" y="19290"/>
                  </a:lnTo>
                  <a:lnTo>
                    <a:pt x="12210" y="20036"/>
                  </a:lnTo>
                  <a:lnTo>
                    <a:pt x="11813" y="20036"/>
                  </a:lnTo>
                  <a:close/>
                  <a:moveTo>
                    <a:pt x="12221" y="19290"/>
                  </a:moveTo>
                  <a:lnTo>
                    <a:pt x="12618" y="19290"/>
                  </a:lnTo>
                  <a:lnTo>
                    <a:pt x="12618" y="20036"/>
                  </a:lnTo>
                  <a:lnTo>
                    <a:pt x="12221" y="20036"/>
                  </a:lnTo>
                  <a:close/>
                  <a:moveTo>
                    <a:pt x="12630" y="19290"/>
                  </a:moveTo>
                  <a:lnTo>
                    <a:pt x="13024" y="19290"/>
                  </a:lnTo>
                  <a:lnTo>
                    <a:pt x="13024" y="20036"/>
                  </a:lnTo>
                  <a:lnTo>
                    <a:pt x="12630" y="20036"/>
                  </a:lnTo>
                  <a:close/>
                  <a:moveTo>
                    <a:pt x="13035" y="19290"/>
                  </a:moveTo>
                  <a:lnTo>
                    <a:pt x="13433" y="19290"/>
                  </a:lnTo>
                  <a:lnTo>
                    <a:pt x="13433" y="20036"/>
                  </a:lnTo>
                  <a:lnTo>
                    <a:pt x="13035" y="20036"/>
                  </a:lnTo>
                  <a:close/>
                  <a:moveTo>
                    <a:pt x="13444" y="19290"/>
                  </a:moveTo>
                  <a:lnTo>
                    <a:pt x="13841" y="19290"/>
                  </a:lnTo>
                  <a:lnTo>
                    <a:pt x="13841" y="20036"/>
                  </a:lnTo>
                  <a:lnTo>
                    <a:pt x="13444" y="20036"/>
                  </a:lnTo>
                  <a:close/>
                  <a:moveTo>
                    <a:pt x="13852" y="19290"/>
                  </a:moveTo>
                  <a:lnTo>
                    <a:pt x="14250" y="19290"/>
                  </a:lnTo>
                  <a:lnTo>
                    <a:pt x="14250" y="20036"/>
                  </a:lnTo>
                  <a:lnTo>
                    <a:pt x="13852" y="20036"/>
                  </a:lnTo>
                  <a:close/>
                  <a:moveTo>
                    <a:pt x="14261" y="19290"/>
                  </a:moveTo>
                  <a:lnTo>
                    <a:pt x="14655" y="19290"/>
                  </a:lnTo>
                  <a:lnTo>
                    <a:pt x="14655" y="20036"/>
                  </a:lnTo>
                  <a:lnTo>
                    <a:pt x="14261" y="20036"/>
                  </a:lnTo>
                  <a:close/>
                  <a:moveTo>
                    <a:pt x="14667" y="19290"/>
                  </a:moveTo>
                  <a:lnTo>
                    <a:pt x="15064" y="19290"/>
                  </a:lnTo>
                  <a:lnTo>
                    <a:pt x="15064" y="20036"/>
                  </a:lnTo>
                  <a:lnTo>
                    <a:pt x="14667" y="20036"/>
                  </a:lnTo>
                  <a:close/>
                  <a:moveTo>
                    <a:pt x="15075" y="19290"/>
                  </a:moveTo>
                  <a:lnTo>
                    <a:pt x="15472" y="19290"/>
                  </a:lnTo>
                  <a:lnTo>
                    <a:pt x="15472" y="20036"/>
                  </a:lnTo>
                  <a:lnTo>
                    <a:pt x="15075" y="20036"/>
                  </a:lnTo>
                  <a:close/>
                  <a:moveTo>
                    <a:pt x="15484" y="19290"/>
                  </a:moveTo>
                  <a:lnTo>
                    <a:pt x="15878" y="19290"/>
                  </a:lnTo>
                  <a:lnTo>
                    <a:pt x="15878" y="20036"/>
                  </a:lnTo>
                  <a:lnTo>
                    <a:pt x="15484" y="20036"/>
                  </a:lnTo>
                  <a:close/>
                  <a:moveTo>
                    <a:pt x="15890" y="19290"/>
                  </a:moveTo>
                  <a:lnTo>
                    <a:pt x="16287" y="19290"/>
                  </a:lnTo>
                  <a:lnTo>
                    <a:pt x="16287" y="20036"/>
                  </a:lnTo>
                  <a:lnTo>
                    <a:pt x="15890" y="20036"/>
                  </a:lnTo>
                  <a:close/>
                  <a:moveTo>
                    <a:pt x="16298" y="19290"/>
                  </a:moveTo>
                  <a:lnTo>
                    <a:pt x="16695" y="19290"/>
                  </a:lnTo>
                  <a:lnTo>
                    <a:pt x="16695" y="20036"/>
                  </a:lnTo>
                  <a:lnTo>
                    <a:pt x="16298" y="20036"/>
                  </a:lnTo>
                  <a:close/>
                  <a:moveTo>
                    <a:pt x="16707" y="19290"/>
                  </a:moveTo>
                  <a:lnTo>
                    <a:pt x="17104" y="19290"/>
                  </a:lnTo>
                  <a:lnTo>
                    <a:pt x="17104" y="20036"/>
                  </a:lnTo>
                  <a:lnTo>
                    <a:pt x="16707" y="20036"/>
                  </a:lnTo>
                  <a:close/>
                  <a:moveTo>
                    <a:pt x="17115" y="19290"/>
                  </a:moveTo>
                  <a:lnTo>
                    <a:pt x="17509" y="19290"/>
                  </a:lnTo>
                  <a:lnTo>
                    <a:pt x="17509" y="20036"/>
                  </a:lnTo>
                  <a:lnTo>
                    <a:pt x="17115" y="20036"/>
                  </a:lnTo>
                  <a:close/>
                  <a:moveTo>
                    <a:pt x="17521" y="19290"/>
                  </a:moveTo>
                  <a:lnTo>
                    <a:pt x="17918" y="19290"/>
                  </a:lnTo>
                  <a:lnTo>
                    <a:pt x="17918" y="20036"/>
                  </a:lnTo>
                  <a:lnTo>
                    <a:pt x="17521" y="20036"/>
                  </a:lnTo>
                  <a:close/>
                  <a:moveTo>
                    <a:pt x="17929" y="19290"/>
                  </a:moveTo>
                  <a:lnTo>
                    <a:pt x="18327" y="19290"/>
                  </a:lnTo>
                  <a:lnTo>
                    <a:pt x="18327" y="20036"/>
                  </a:lnTo>
                  <a:lnTo>
                    <a:pt x="17929" y="20036"/>
                  </a:lnTo>
                  <a:close/>
                  <a:moveTo>
                    <a:pt x="18338" y="19290"/>
                  </a:moveTo>
                  <a:lnTo>
                    <a:pt x="18735" y="19290"/>
                  </a:lnTo>
                  <a:lnTo>
                    <a:pt x="18735" y="20036"/>
                  </a:lnTo>
                  <a:lnTo>
                    <a:pt x="18338" y="20036"/>
                  </a:lnTo>
                  <a:close/>
                  <a:moveTo>
                    <a:pt x="18746" y="19290"/>
                  </a:moveTo>
                  <a:lnTo>
                    <a:pt x="19141" y="19290"/>
                  </a:lnTo>
                  <a:lnTo>
                    <a:pt x="19141" y="20036"/>
                  </a:lnTo>
                  <a:lnTo>
                    <a:pt x="18746" y="20036"/>
                  </a:lnTo>
                  <a:close/>
                  <a:moveTo>
                    <a:pt x="19152" y="19290"/>
                  </a:moveTo>
                  <a:lnTo>
                    <a:pt x="19549" y="19290"/>
                  </a:lnTo>
                  <a:lnTo>
                    <a:pt x="19549" y="20036"/>
                  </a:lnTo>
                  <a:lnTo>
                    <a:pt x="19152" y="20036"/>
                  </a:lnTo>
                  <a:close/>
                  <a:moveTo>
                    <a:pt x="19561" y="19290"/>
                  </a:moveTo>
                  <a:lnTo>
                    <a:pt x="19958" y="19290"/>
                  </a:lnTo>
                  <a:lnTo>
                    <a:pt x="19958" y="20036"/>
                  </a:lnTo>
                  <a:lnTo>
                    <a:pt x="19561" y="20036"/>
                  </a:lnTo>
                  <a:close/>
                  <a:moveTo>
                    <a:pt x="19969" y="19290"/>
                  </a:moveTo>
                  <a:lnTo>
                    <a:pt x="20364" y="19290"/>
                  </a:lnTo>
                  <a:lnTo>
                    <a:pt x="20364" y="20036"/>
                  </a:lnTo>
                  <a:lnTo>
                    <a:pt x="19969" y="20036"/>
                  </a:lnTo>
                  <a:close/>
                  <a:moveTo>
                    <a:pt x="20375" y="19290"/>
                  </a:moveTo>
                  <a:lnTo>
                    <a:pt x="20772" y="19290"/>
                  </a:lnTo>
                  <a:lnTo>
                    <a:pt x="20772" y="20036"/>
                  </a:lnTo>
                  <a:lnTo>
                    <a:pt x="20374" y="20036"/>
                  </a:lnTo>
                  <a:close/>
                  <a:moveTo>
                    <a:pt x="20375" y="19269"/>
                  </a:moveTo>
                  <a:lnTo>
                    <a:pt x="20375" y="18518"/>
                  </a:lnTo>
                  <a:lnTo>
                    <a:pt x="20772" y="18518"/>
                  </a:lnTo>
                  <a:lnTo>
                    <a:pt x="20772" y="19269"/>
                  </a:lnTo>
                  <a:close/>
                  <a:moveTo>
                    <a:pt x="20375" y="18497"/>
                  </a:moveTo>
                  <a:lnTo>
                    <a:pt x="20375" y="17746"/>
                  </a:lnTo>
                  <a:lnTo>
                    <a:pt x="20772" y="17746"/>
                  </a:lnTo>
                  <a:lnTo>
                    <a:pt x="20772" y="18497"/>
                  </a:lnTo>
                  <a:close/>
                  <a:moveTo>
                    <a:pt x="20375" y="17724"/>
                  </a:moveTo>
                  <a:lnTo>
                    <a:pt x="20375" y="16974"/>
                  </a:lnTo>
                  <a:lnTo>
                    <a:pt x="20772" y="16974"/>
                  </a:lnTo>
                  <a:lnTo>
                    <a:pt x="20772" y="17724"/>
                  </a:lnTo>
                  <a:close/>
                  <a:moveTo>
                    <a:pt x="20375" y="16952"/>
                  </a:moveTo>
                  <a:lnTo>
                    <a:pt x="20375" y="16207"/>
                  </a:lnTo>
                  <a:lnTo>
                    <a:pt x="20772" y="16207"/>
                  </a:lnTo>
                  <a:lnTo>
                    <a:pt x="20772" y="16952"/>
                  </a:lnTo>
                  <a:close/>
                  <a:moveTo>
                    <a:pt x="20375" y="16185"/>
                  </a:moveTo>
                  <a:lnTo>
                    <a:pt x="20375" y="15434"/>
                  </a:lnTo>
                  <a:lnTo>
                    <a:pt x="20772" y="15434"/>
                  </a:lnTo>
                  <a:lnTo>
                    <a:pt x="20772" y="16184"/>
                  </a:lnTo>
                  <a:close/>
                  <a:moveTo>
                    <a:pt x="20375" y="15413"/>
                  </a:moveTo>
                  <a:lnTo>
                    <a:pt x="20375" y="14662"/>
                  </a:lnTo>
                  <a:lnTo>
                    <a:pt x="20772" y="14662"/>
                  </a:lnTo>
                  <a:lnTo>
                    <a:pt x="20772" y="15412"/>
                  </a:lnTo>
                  <a:close/>
                  <a:moveTo>
                    <a:pt x="20375" y="14641"/>
                  </a:moveTo>
                  <a:lnTo>
                    <a:pt x="20375" y="13895"/>
                  </a:lnTo>
                  <a:lnTo>
                    <a:pt x="20772" y="13895"/>
                  </a:lnTo>
                  <a:lnTo>
                    <a:pt x="20772" y="14640"/>
                  </a:lnTo>
                  <a:close/>
                  <a:moveTo>
                    <a:pt x="20375" y="13874"/>
                  </a:moveTo>
                  <a:lnTo>
                    <a:pt x="20375" y="13123"/>
                  </a:lnTo>
                  <a:lnTo>
                    <a:pt x="20772" y="13123"/>
                  </a:lnTo>
                  <a:lnTo>
                    <a:pt x="20772" y="13874"/>
                  </a:lnTo>
                  <a:close/>
                  <a:moveTo>
                    <a:pt x="20375" y="13102"/>
                  </a:moveTo>
                  <a:lnTo>
                    <a:pt x="20375" y="12351"/>
                  </a:lnTo>
                  <a:lnTo>
                    <a:pt x="20772" y="12351"/>
                  </a:lnTo>
                  <a:lnTo>
                    <a:pt x="20772" y="13102"/>
                  </a:lnTo>
                  <a:close/>
                  <a:moveTo>
                    <a:pt x="20375" y="12329"/>
                  </a:moveTo>
                  <a:lnTo>
                    <a:pt x="20375" y="11579"/>
                  </a:lnTo>
                  <a:lnTo>
                    <a:pt x="20772" y="11579"/>
                  </a:lnTo>
                  <a:lnTo>
                    <a:pt x="20772" y="12329"/>
                  </a:lnTo>
                  <a:close/>
                  <a:moveTo>
                    <a:pt x="20375" y="11557"/>
                  </a:moveTo>
                  <a:lnTo>
                    <a:pt x="20375" y="10812"/>
                  </a:lnTo>
                  <a:lnTo>
                    <a:pt x="20772" y="10812"/>
                  </a:lnTo>
                  <a:lnTo>
                    <a:pt x="20772" y="11557"/>
                  </a:lnTo>
                  <a:close/>
                  <a:moveTo>
                    <a:pt x="20375" y="10790"/>
                  </a:moveTo>
                  <a:lnTo>
                    <a:pt x="20375" y="10039"/>
                  </a:lnTo>
                  <a:lnTo>
                    <a:pt x="20772" y="10039"/>
                  </a:lnTo>
                  <a:lnTo>
                    <a:pt x="20772" y="10790"/>
                  </a:lnTo>
                  <a:close/>
                  <a:moveTo>
                    <a:pt x="20375" y="10018"/>
                  </a:moveTo>
                  <a:lnTo>
                    <a:pt x="20375" y="9267"/>
                  </a:lnTo>
                  <a:lnTo>
                    <a:pt x="20772" y="9267"/>
                  </a:lnTo>
                  <a:lnTo>
                    <a:pt x="20772" y="10018"/>
                  </a:lnTo>
                  <a:close/>
                  <a:moveTo>
                    <a:pt x="20375" y="9246"/>
                  </a:moveTo>
                  <a:lnTo>
                    <a:pt x="20375" y="8495"/>
                  </a:lnTo>
                  <a:lnTo>
                    <a:pt x="20772" y="8495"/>
                  </a:lnTo>
                  <a:lnTo>
                    <a:pt x="20772" y="9246"/>
                  </a:lnTo>
                  <a:close/>
                  <a:moveTo>
                    <a:pt x="20375" y="8474"/>
                  </a:moveTo>
                  <a:lnTo>
                    <a:pt x="20375" y="7728"/>
                  </a:lnTo>
                  <a:lnTo>
                    <a:pt x="20772" y="7728"/>
                  </a:lnTo>
                  <a:lnTo>
                    <a:pt x="20772" y="8474"/>
                  </a:lnTo>
                  <a:close/>
                  <a:moveTo>
                    <a:pt x="20375" y="7707"/>
                  </a:moveTo>
                  <a:lnTo>
                    <a:pt x="20375" y="6956"/>
                  </a:lnTo>
                  <a:lnTo>
                    <a:pt x="20772" y="6956"/>
                  </a:lnTo>
                  <a:lnTo>
                    <a:pt x="20772" y="7707"/>
                  </a:lnTo>
                  <a:close/>
                  <a:moveTo>
                    <a:pt x="20375" y="6934"/>
                  </a:moveTo>
                  <a:lnTo>
                    <a:pt x="20375" y="6184"/>
                  </a:lnTo>
                  <a:lnTo>
                    <a:pt x="20772" y="6184"/>
                  </a:lnTo>
                  <a:lnTo>
                    <a:pt x="20772" y="6934"/>
                  </a:lnTo>
                  <a:close/>
                  <a:moveTo>
                    <a:pt x="20375" y="6162"/>
                  </a:moveTo>
                  <a:lnTo>
                    <a:pt x="20375" y="5416"/>
                  </a:lnTo>
                  <a:lnTo>
                    <a:pt x="20772" y="5416"/>
                  </a:lnTo>
                  <a:lnTo>
                    <a:pt x="20772" y="6162"/>
                  </a:lnTo>
                  <a:close/>
                  <a:moveTo>
                    <a:pt x="20375" y="5395"/>
                  </a:moveTo>
                  <a:lnTo>
                    <a:pt x="20375" y="4644"/>
                  </a:lnTo>
                  <a:lnTo>
                    <a:pt x="20772" y="4644"/>
                  </a:lnTo>
                  <a:lnTo>
                    <a:pt x="20772" y="5395"/>
                  </a:lnTo>
                  <a:close/>
                  <a:moveTo>
                    <a:pt x="20375" y="4623"/>
                  </a:moveTo>
                  <a:lnTo>
                    <a:pt x="20375" y="3872"/>
                  </a:lnTo>
                  <a:lnTo>
                    <a:pt x="20772" y="3872"/>
                  </a:lnTo>
                  <a:lnTo>
                    <a:pt x="20772" y="4622"/>
                  </a:lnTo>
                  <a:close/>
                  <a:moveTo>
                    <a:pt x="20375" y="3851"/>
                  </a:moveTo>
                  <a:lnTo>
                    <a:pt x="20375" y="3100"/>
                  </a:lnTo>
                  <a:lnTo>
                    <a:pt x="20772" y="3100"/>
                  </a:lnTo>
                  <a:lnTo>
                    <a:pt x="20772" y="3850"/>
                  </a:lnTo>
                  <a:close/>
                  <a:moveTo>
                    <a:pt x="20375" y="3078"/>
                  </a:moveTo>
                  <a:lnTo>
                    <a:pt x="20375" y="2333"/>
                  </a:lnTo>
                  <a:lnTo>
                    <a:pt x="20772" y="2333"/>
                  </a:lnTo>
                  <a:lnTo>
                    <a:pt x="20772" y="3078"/>
                  </a:lnTo>
                  <a:close/>
                  <a:moveTo>
                    <a:pt x="20375" y="2311"/>
                  </a:moveTo>
                  <a:lnTo>
                    <a:pt x="20375" y="1561"/>
                  </a:lnTo>
                  <a:lnTo>
                    <a:pt x="20772" y="1561"/>
                  </a:lnTo>
                  <a:lnTo>
                    <a:pt x="20772" y="2311"/>
                  </a:lnTo>
                  <a:close/>
                  <a:moveTo>
                    <a:pt x="20375" y="1539"/>
                  </a:moveTo>
                  <a:lnTo>
                    <a:pt x="20375" y="788"/>
                  </a:lnTo>
                  <a:lnTo>
                    <a:pt x="20772" y="788"/>
                  </a:lnTo>
                  <a:lnTo>
                    <a:pt x="20772" y="1539"/>
                  </a:lnTo>
                  <a:close/>
                  <a:moveTo>
                    <a:pt x="20364" y="1539"/>
                  </a:moveTo>
                  <a:lnTo>
                    <a:pt x="19969" y="1539"/>
                  </a:lnTo>
                  <a:lnTo>
                    <a:pt x="19969" y="788"/>
                  </a:lnTo>
                  <a:lnTo>
                    <a:pt x="20364" y="788"/>
                  </a:lnTo>
                  <a:close/>
                  <a:moveTo>
                    <a:pt x="19958" y="1539"/>
                  </a:moveTo>
                  <a:lnTo>
                    <a:pt x="19561" y="1539"/>
                  </a:lnTo>
                  <a:lnTo>
                    <a:pt x="19561" y="788"/>
                  </a:lnTo>
                  <a:lnTo>
                    <a:pt x="19958" y="788"/>
                  </a:lnTo>
                  <a:close/>
                  <a:moveTo>
                    <a:pt x="19549" y="1539"/>
                  </a:moveTo>
                  <a:lnTo>
                    <a:pt x="19152" y="1539"/>
                  </a:lnTo>
                  <a:lnTo>
                    <a:pt x="19152" y="788"/>
                  </a:lnTo>
                  <a:lnTo>
                    <a:pt x="19549" y="788"/>
                  </a:lnTo>
                  <a:close/>
                  <a:moveTo>
                    <a:pt x="19141" y="1539"/>
                  </a:moveTo>
                  <a:lnTo>
                    <a:pt x="18746" y="1539"/>
                  </a:lnTo>
                  <a:lnTo>
                    <a:pt x="18746" y="788"/>
                  </a:lnTo>
                  <a:lnTo>
                    <a:pt x="19141" y="788"/>
                  </a:lnTo>
                  <a:close/>
                  <a:moveTo>
                    <a:pt x="18735" y="1539"/>
                  </a:moveTo>
                  <a:lnTo>
                    <a:pt x="18338" y="1539"/>
                  </a:lnTo>
                  <a:lnTo>
                    <a:pt x="18338" y="788"/>
                  </a:lnTo>
                  <a:lnTo>
                    <a:pt x="18735" y="788"/>
                  </a:lnTo>
                  <a:close/>
                  <a:moveTo>
                    <a:pt x="18327" y="1539"/>
                  </a:moveTo>
                  <a:lnTo>
                    <a:pt x="17929" y="1539"/>
                  </a:lnTo>
                  <a:lnTo>
                    <a:pt x="17929" y="788"/>
                  </a:lnTo>
                  <a:lnTo>
                    <a:pt x="18327" y="788"/>
                  </a:lnTo>
                  <a:close/>
                  <a:moveTo>
                    <a:pt x="17918" y="1539"/>
                  </a:moveTo>
                  <a:lnTo>
                    <a:pt x="17521" y="1539"/>
                  </a:lnTo>
                  <a:lnTo>
                    <a:pt x="17521" y="788"/>
                  </a:lnTo>
                  <a:lnTo>
                    <a:pt x="17918" y="788"/>
                  </a:lnTo>
                  <a:close/>
                  <a:moveTo>
                    <a:pt x="17509" y="1539"/>
                  </a:moveTo>
                  <a:lnTo>
                    <a:pt x="17115" y="1539"/>
                  </a:lnTo>
                  <a:lnTo>
                    <a:pt x="17115" y="788"/>
                  </a:lnTo>
                  <a:lnTo>
                    <a:pt x="17509" y="788"/>
                  </a:lnTo>
                  <a:close/>
                  <a:moveTo>
                    <a:pt x="17104" y="1539"/>
                  </a:moveTo>
                  <a:lnTo>
                    <a:pt x="16707" y="1539"/>
                  </a:lnTo>
                  <a:lnTo>
                    <a:pt x="16707" y="788"/>
                  </a:lnTo>
                  <a:lnTo>
                    <a:pt x="17104" y="788"/>
                  </a:lnTo>
                  <a:close/>
                  <a:moveTo>
                    <a:pt x="16695" y="1539"/>
                  </a:moveTo>
                  <a:lnTo>
                    <a:pt x="16298" y="1539"/>
                  </a:lnTo>
                  <a:lnTo>
                    <a:pt x="16298" y="788"/>
                  </a:lnTo>
                  <a:lnTo>
                    <a:pt x="16695" y="788"/>
                  </a:lnTo>
                  <a:close/>
                  <a:moveTo>
                    <a:pt x="16287" y="1539"/>
                  </a:moveTo>
                  <a:lnTo>
                    <a:pt x="15890" y="1539"/>
                  </a:lnTo>
                  <a:lnTo>
                    <a:pt x="15890" y="788"/>
                  </a:lnTo>
                  <a:lnTo>
                    <a:pt x="16287" y="788"/>
                  </a:lnTo>
                  <a:close/>
                  <a:moveTo>
                    <a:pt x="15878" y="1539"/>
                  </a:moveTo>
                  <a:lnTo>
                    <a:pt x="15484" y="1539"/>
                  </a:lnTo>
                  <a:lnTo>
                    <a:pt x="15484" y="788"/>
                  </a:lnTo>
                  <a:lnTo>
                    <a:pt x="15878" y="788"/>
                  </a:lnTo>
                  <a:close/>
                  <a:moveTo>
                    <a:pt x="15472" y="1539"/>
                  </a:moveTo>
                  <a:lnTo>
                    <a:pt x="15075" y="1539"/>
                  </a:lnTo>
                  <a:lnTo>
                    <a:pt x="15075" y="788"/>
                  </a:lnTo>
                  <a:lnTo>
                    <a:pt x="15472" y="788"/>
                  </a:lnTo>
                  <a:close/>
                  <a:moveTo>
                    <a:pt x="15064" y="1539"/>
                  </a:moveTo>
                  <a:lnTo>
                    <a:pt x="14667" y="1539"/>
                  </a:lnTo>
                  <a:lnTo>
                    <a:pt x="14667" y="788"/>
                  </a:lnTo>
                  <a:lnTo>
                    <a:pt x="15064" y="788"/>
                  </a:lnTo>
                  <a:close/>
                  <a:moveTo>
                    <a:pt x="14655" y="1539"/>
                  </a:moveTo>
                  <a:lnTo>
                    <a:pt x="14261" y="1539"/>
                  </a:lnTo>
                  <a:lnTo>
                    <a:pt x="14261" y="788"/>
                  </a:lnTo>
                  <a:lnTo>
                    <a:pt x="14655" y="788"/>
                  </a:lnTo>
                  <a:close/>
                  <a:moveTo>
                    <a:pt x="14250" y="1539"/>
                  </a:moveTo>
                  <a:lnTo>
                    <a:pt x="13852" y="1539"/>
                  </a:lnTo>
                  <a:lnTo>
                    <a:pt x="13852" y="788"/>
                  </a:lnTo>
                  <a:lnTo>
                    <a:pt x="14250" y="788"/>
                  </a:lnTo>
                  <a:close/>
                  <a:moveTo>
                    <a:pt x="13841" y="1539"/>
                  </a:moveTo>
                  <a:lnTo>
                    <a:pt x="13444" y="1539"/>
                  </a:lnTo>
                  <a:lnTo>
                    <a:pt x="13444" y="788"/>
                  </a:lnTo>
                  <a:lnTo>
                    <a:pt x="13841" y="788"/>
                  </a:lnTo>
                  <a:close/>
                  <a:moveTo>
                    <a:pt x="13433" y="1539"/>
                  </a:moveTo>
                  <a:lnTo>
                    <a:pt x="13035" y="1539"/>
                  </a:lnTo>
                  <a:lnTo>
                    <a:pt x="13035" y="788"/>
                  </a:lnTo>
                  <a:lnTo>
                    <a:pt x="13433" y="788"/>
                  </a:lnTo>
                  <a:close/>
                  <a:moveTo>
                    <a:pt x="13024" y="1539"/>
                  </a:moveTo>
                  <a:lnTo>
                    <a:pt x="12630" y="1539"/>
                  </a:lnTo>
                  <a:lnTo>
                    <a:pt x="12630" y="788"/>
                  </a:lnTo>
                  <a:lnTo>
                    <a:pt x="13024" y="788"/>
                  </a:lnTo>
                  <a:close/>
                  <a:moveTo>
                    <a:pt x="12618" y="1539"/>
                  </a:moveTo>
                  <a:lnTo>
                    <a:pt x="12221" y="1539"/>
                  </a:lnTo>
                  <a:lnTo>
                    <a:pt x="12221" y="788"/>
                  </a:lnTo>
                  <a:lnTo>
                    <a:pt x="12618" y="788"/>
                  </a:lnTo>
                  <a:close/>
                  <a:moveTo>
                    <a:pt x="12210" y="1539"/>
                  </a:moveTo>
                  <a:lnTo>
                    <a:pt x="11813" y="1539"/>
                  </a:lnTo>
                  <a:lnTo>
                    <a:pt x="11813" y="788"/>
                  </a:lnTo>
                  <a:lnTo>
                    <a:pt x="12210" y="788"/>
                  </a:lnTo>
                  <a:close/>
                  <a:moveTo>
                    <a:pt x="11801" y="1539"/>
                  </a:moveTo>
                  <a:lnTo>
                    <a:pt x="11428" y="1539"/>
                  </a:lnTo>
                  <a:lnTo>
                    <a:pt x="11428" y="788"/>
                  </a:lnTo>
                  <a:lnTo>
                    <a:pt x="11801" y="788"/>
                  </a:lnTo>
                  <a:close/>
                  <a:moveTo>
                    <a:pt x="11417" y="1539"/>
                  </a:moveTo>
                  <a:lnTo>
                    <a:pt x="11022" y="1539"/>
                  </a:lnTo>
                  <a:lnTo>
                    <a:pt x="11022" y="788"/>
                  </a:lnTo>
                  <a:lnTo>
                    <a:pt x="11416" y="788"/>
                  </a:lnTo>
                  <a:close/>
                  <a:moveTo>
                    <a:pt x="11011" y="1539"/>
                  </a:moveTo>
                  <a:lnTo>
                    <a:pt x="10614" y="1539"/>
                  </a:lnTo>
                  <a:lnTo>
                    <a:pt x="10614" y="788"/>
                  </a:lnTo>
                  <a:lnTo>
                    <a:pt x="11011" y="788"/>
                  </a:lnTo>
                  <a:close/>
                  <a:moveTo>
                    <a:pt x="10603" y="1539"/>
                  </a:moveTo>
                  <a:lnTo>
                    <a:pt x="10205" y="1539"/>
                  </a:lnTo>
                  <a:lnTo>
                    <a:pt x="10205" y="788"/>
                  </a:lnTo>
                  <a:lnTo>
                    <a:pt x="10603" y="788"/>
                  </a:lnTo>
                  <a:close/>
                  <a:moveTo>
                    <a:pt x="10194" y="1539"/>
                  </a:moveTo>
                  <a:lnTo>
                    <a:pt x="9799" y="1539"/>
                  </a:lnTo>
                  <a:lnTo>
                    <a:pt x="9799" y="788"/>
                  </a:lnTo>
                  <a:lnTo>
                    <a:pt x="10193" y="788"/>
                  </a:lnTo>
                  <a:close/>
                  <a:moveTo>
                    <a:pt x="9788" y="1539"/>
                  </a:moveTo>
                  <a:lnTo>
                    <a:pt x="9390" y="1539"/>
                  </a:lnTo>
                  <a:lnTo>
                    <a:pt x="9390" y="788"/>
                  </a:lnTo>
                  <a:lnTo>
                    <a:pt x="9787" y="788"/>
                  </a:lnTo>
                  <a:close/>
                  <a:moveTo>
                    <a:pt x="9380" y="1539"/>
                  </a:moveTo>
                  <a:lnTo>
                    <a:pt x="8982" y="1539"/>
                  </a:lnTo>
                  <a:lnTo>
                    <a:pt x="8982" y="788"/>
                  </a:lnTo>
                  <a:lnTo>
                    <a:pt x="9379" y="788"/>
                  </a:lnTo>
                  <a:close/>
                  <a:moveTo>
                    <a:pt x="8971" y="1539"/>
                  </a:moveTo>
                  <a:lnTo>
                    <a:pt x="8573" y="1539"/>
                  </a:lnTo>
                  <a:lnTo>
                    <a:pt x="8573" y="788"/>
                  </a:lnTo>
                  <a:lnTo>
                    <a:pt x="8970" y="788"/>
                  </a:lnTo>
                  <a:close/>
                  <a:moveTo>
                    <a:pt x="8563" y="1539"/>
                  </a:moveTo>
                  <a:lnTo>
                    <a:pt x="8168" y="1539"/>
                  </a:lnTo>
                  <a:lnTo>
                    <a:pt x="8168" y="788"/>
                  </a:lnTo>
                  <a:lnTo>
                    <a:pt x="8563" y="788"/>
                  </a:lnTo>
                  <a:close/>
                  <a:moveTo>
                    <a:pt x="8157" y="1539"/>
                  </a:moveTo>
                  <a:lnTo>
                    <a:pt x="7760" y="1539"/>
                  </a:lnTo>
                  <a:lnTo>
                    <a:pt x="7760" y="788"/>
                  </a:lnTo>
                  <a:lnTo>
                    <a:pt x="8157" y="788"/>
                  </a:lnTo>
                  <a:close/>
                  <a:moveTo>
                    <a:pt x="7748" y="1539"/>
                  </a:moveTo>
                  <a:lnTo>
                    <a:pt x="7351" y="1539"/>
                  </a:lnTo>
                  <a:lnTo>
                    <a:pt x="7351" y="788"/>
                  </a:lnTo>
                  <a:lnTo>
                    <a:pt x="7748" y="788"/>
                  </a:lnTo>
                  <a:close/>
                  <a:moveTo>
                    <a:pt x="7340" y="1539"/>
                  </a:moveTo>
                  <a:lnTo>
                    <a:pt x="6946" y="1539"/>
                  </a:lnTo>
                  <a:lnTo>
                    <a:pt x="6946" y="788"/>
                  </a:lnTo>
                  <a:lnTo>
                    <a:pt x="7340" y="788"/>
                  </a:lnTo>
                  <a:close/>
                  <a:moveTo>
                    <a:pt x="6934" y="1539"/>
                  </a:moveTo>
                  <a:lnTo>
                    <a:pt x="6537" y="1539"/>
                  </a:lnTo>
                  <a:lnTo>
                    <a:pt x="6537" y="788"/>
                  </a:lnTo>
                  <a:lnTo>
                    <a:pt x="6934" y="788"/>
                  </a:lnTo>
                  <a:close/>
                  <a:moveTo>
                    <a:pt x="6526" y="1539"/>
                  </a:moveTo>
                  <a:lnTo>
                    <a:pt x="6129" y="1539"/>
                  </a:lnTo>
                  <a:lnTo>
                    <a:pt x="6129" y="788"/>
                  </a:lnTo>
                  <a:lnTo>
                    <a:pt x="6526" y="788"/>
                  </a:lnTo>
                  <a:close/>
                  <a:moveTo>
                    <a:pt x="6117" y="1539"/>
                  </a:moveTo>
                  <a:lnTo>
                    <a:pt x="5720" y="1539"/>
                  </a:lnTo>
                  <a:lnTo>
                    <a:pt x="5720" y="788"/>
                  </a:lnTo>
                  <a:lnTo>
                    <a:pt x="6117" y="788"/>
                  </a:lnTo>
                  <a:close/>
                  <a:moveTo>
                    <a:pt x="5709" y="1539"/>
                  </a:moveTo>
                  <a:lnTo>
                    <a:pt x="5314" y="1539"/>
                  </a:lnTo>
                  <a:lnTo>
                    <a:pt x="5314" y="788"/>
                  </a:lnTo>
                  <a:lnTo>
                    <a:pt x="5709" y="788"/>
                  </a:lnTo>
                  <a:close/>
                  <a:moveTo>
                    <a:pt x="5303" y="1539"/>
                  </a:moveTo>
                  <a:lnTo>
                    <a:pt x="4906" y="1539"/>
                  </a:lnTo>
                  <a:lnTo>
                    <a:pt x="4906" y="788"/>
                  </a:lnTo>
                  <a:lnTo>
                    <a:pt x="5303" y="788"/>
                  </a:lnTo>
                  <a:close/>
                  <a:moveTo>
                    <a:pt x="4894" y="1539"/>
                  </a:moveTo>
                  <a:lnTo>
                    <a:pt x="4497" y="1539"/>
                  </a:lnTo>
                  <a:lnTo>
                    <a:pt x="4497" y="788"/>
                  </a:lnTo>
                  <a:lnTo>
                    <a:pt x="4894" y="788"/>
                  </a:lnTo>
                  <a:close/>
                  <a:moveTo>
                    <a:pt x="4486" y="1539"/>
                  </a:moveTo>
                  <a:lnTo>
                    <a:pt x="4089" y="1539"/>
                  </a:lnTo>
                  <a:lnTo>
                    <a:pt x="4089" y="788"/>
                  </a:lnTo>
                  <a:lnTo>
                    <a:pt x="4486" y="788"/>
                  </a:lnTo>
                  <a:close/>
                  <a:moveTo>
                    <a:pt x="4077" y="1539"/>
                  </a:moveTo>
                  <a:lnTo>
                    <a:pt x="3682" y="1539"/>
                  </a:lnTo>
                  <a:lnTo>
                    <a:pt x="3682" y="788"/>
                  </a:lnTo>
                  <a:lnTo>
                    <a:pt x="4077" y="788"/>
                  </a:lnTo>
                  <a:close/>
                  <a:moveTo>
                    <a:pt x="3672" y="1539"/>
                  </a:moveTo>
                  <a:lnTo>
                    <a:pt x="3274" y="1539"/>
                  </a:lnTo>
                  <a:lnTo>
                    <a:pt x="3274" y="788"/>
                  </a:lnTo>
                  <a:lnTo>
                    <a:pt x="3671" y="788"/>
                  </a:lnTo>
                  <a:close/>
                  <a:moveTo>
                    <a:pt x="3263" y="1539"/>
                  </a:moveTo>
                  <a:lnTo>
                    <a:pt x="2866" y="1539"/>
                  </a:lnTo>
                  <a:lnTo>
                    <a:pt x="2866" y="788"/>
                  </a:lnTo>
                  <a:lnTo>
                    <a:pt x="3263" y="788"/>
                  </a:lnTo>
                  <a:close/>
                  <a:moveTo>
                    <a:pt x="2855" y="1539"/>
                  </a:moveTo>
                  <a:lnTo>
                    <a:pt x="2460" y="1539"/>
                  </a:lnTo>
                  <a:lnTo>
                    <a:pt x="2460" y="788"/>
                  </a:lnTo>
                  <a:lnTo>
                    <a:pt x="2854" y="788"/>
                  </a:lnTo>
                  <a:close/>
                  <a:moveTo>
                    <a:pt x="2449" y="1539"/>
                  </a:moveTo>
                  <a:lnTo>
                    <a:pt x="2052" y="1539"/>
                  </a:lnTo>
                  <a:lnTo>
                    <a:pt x="2052" y="788"/>
                  </a:lnTo>
                  <a:lnTo>
                    <a:pt x="2449" y="788"/>
                  </a:lnTo>
                  <a:close/>
                  <a:moveTo>
                    <a:pt x="2040" y="1539"/>
                  </a:moveTo>
                  <a:lnTo>
                    <a:pt x="1643" y="1539"/>
                  </a:lnTo>
                  <a:lnTo>
                    <a:pt x="1643" y="788"/>
                  </a:lnTo>
                  <a:lnTo>
                    <a:pt x="2040" y="788"/>
                  </a:lnTo>
                  <a:close/>
                  <a:moveTo>
                    <a:pt x="1632" y="1539"/>
                  </a:moveTo>
                  <a:lnTo>
                    <a:pt x="1235" y="1539"/>
                  </a:lnTo>
                  <a:lnTo>
                    <a:pt x="1235" y="788"/>
                  </a:lnTo>
                  <a:lnTo>
                    <a:pt x="1632" y="788"/>
                  </a:lnTo>
                  <a:close/>
                  <a:moveTo>
                    <a:pt x="1223" y="1539"/>
                  </a:moveTo>
                  <a:lnTo>
                    <a:pt x="829" y="1539"/>
                  </a:lnTo>
                  <a:lnTo>
                    <a:pt x="829" y="788"/>
                  </a:lnTo>
                  <a:lnTo>
                    <a:pt x="1223" y="788"/>
                  </a:lnTo>
                  <a:close/>
                  <a:moveTo>
                    <a:pt x="817" y="1539"/>
                  </a:moveTo>
                  <a:lnTo>
                    <a:pt x="420" y="1539"/>
                  </a:lnTo>
                  <a:lnTo>
                    <a:pt x="420" y="788"/>
                  </a:lnTo>
                  <a:lnTo>
                    <a:pt x="817" y="788"/>
                  </a:lnTo>
                  <a:close/>
                  <a:moveTo>
                    <a:pt x="817" y="1561"/>
                  </a:moveTo>
                  <a:lnTo>
                    <a:pt x="817" y="2311"/>
                  </a:lnTo>
                  <a:lnTo>
                    <a:pt x="420" y="2311"/>
                  </a:lnTo>
                  <a:lnTo>
                    <a:pt x="420" y="1561"/>
                  </a:lnTo>
                  <a:close/>
                  <a:moveTo>
                    <a:pt x="817" y="2333"/>
                  </a:moveTo>
                  <a:lnTo>
                    <a:pt x="817" y="3078"/>
                  </a:lnTo>
                  <a:lnTo>
                    <a:pt x="420" y="3078"/>
                  </a:lnTo>
                  <a:lnTo>
                    <a:pt x="420" y="2333"/>
                  </a:lnTo>
                  <a:close/>
                  <a:moveTo>
                    <a:pt x="817" y="3100"/>
                  </a:moveTo>
                  <a:lnTo>
                    <a:pt x="817" y="3851"/>
                  </a:lnTo>
                  <a:lnTo>
                    <a:pt x="420" y="3851"/>
                  </a:lnTo>
                  <a:lnTo>
                    <a:pt x="420" y="3100"/>
                  </a:lnTo>
                  <a:close/>
                  <a:moveTo>
                    <a:pt x="817" y="3872"/>
                  </a:moveTo>
                  <a:lnTo>
                    <a:pt x="817" y="4623"/>
                  </a:lnTo>
                  <a:lnTo>
                    <a:pt x="420" y="4623"/>
                  </a:lnTo>
                  <a:lnTo>
                    <a:pt x="420" y="3872"/>
                  </a:lnTo>
                  <a:close/>
                  <a:moveTo>
                    <a:pt x="817" y="4644"/>
                  </a:moveTo>
                  <a:lnTo>
                    <a:pt x="817" y="5395"/>
                  </a:lnTo>
                  <a:lnTo>
                    <a:pt x="420" y="5395"/>
                  </a:lnTo>
                  <a:lnTo>
                    <a:pt x="420" y="4644"/>
                  </a:lnTo>
                  <a:close/>
                  <a:moveTo>
                    <a:pt x="817" y="5417"/>
                  </a:moveTo>
                  <a:lnTo>
                    <a:pt x="817" y="6162"/>
                  </a:lnTo>
                  <a:lnTo>
                    <a:pt x="420" y="6162"/>
                  </a:lnTo>
                  <a:lnTo>
                    <a:pt x="420" y="5416"/>
                  </a:lnTo>
                  <a:close/>
                  <a:moveTo>
                    <a:pt x="817" y="6184"/>
                  </a:moveTo>
                  <a:lnTo>
                    <a:pt x="817" y="6934"/>
                  </a:lnTo>
                  <a:lnTo>
                    <a:pt x="420" y="6934"/>
                  </a:lnTo>
                  <a:lnTo>
                    <a:pt x="420" y="6184"/>
                  </a:lnTo>
                  <a:close/>
                  <a:moveTo>
                    <a:pt x="817" y="6956"/>
                  </a:moveTo>
                  <a:lnTo>
                    <a:pt x="817" y="7707"/>
                  </a:lnTo>
                  <a:lnTo>
                    <a:pt x="420" y="7707"/>
                  </a:lnTo>
                  <a:lnTo>
                    <a:pt x="420" y="6956"/>
                  </a:lnTo>
                  <a:close/>
                  <a:moveTo>
                    <a:pt x="817" y="7728"/>
                  </a:moveTo>
                  <a:lnTo>
                    <a:pt x="817" y="8474"/>
                  </a:lnTo>
                  <a:lnTo>
                    <a:pt x="420" y="8474"/>
                  </a:lnTo>
                  <a:lnTo>
                    <a:pt x="420" y="7728"/>
                  </a:lnTo>
                  <a:close/>
                  <a:moveTo>
                    <a:pt x="817" y="8495"/>
                  </a:moveTo>
                  <a:lnTo>
                    <a:pt x="817" y="9246"/>
                  </a:lnTo>
                  <a:lnTo>
                    <a:pt x="420" y="9246"/>
                  </a:lnTo>
                  <a:lnTo>
                    <a:pt x="420" y="8495"/>
                  </a:lnTo>
                  <a:close/>
                  <a:moveTo>
                    <a:pt x="817" y="9267"/>
                  </a:moveTo>
                  <a:lnTo>
                    <a:pt x="817" y="10018"/>
                  </a:lnTo>
                  <a:lnTo>
                    <a:pt x="420" y="10018"/>
                  </a:lnTo>
                  <a:lnTo>
                    <a:pt x="420" y="9267"/>
                  </a:lnTo>
                  <a:close/>
                  <a:moveTo>
                    <a:pt x="817" y="10039"/>
                  </a:moveTo>
                  <a:lnTo>
                    <a:pt x="817" y="10790"/>
                  </a:lnTo>
                  <a:lnTo>
                    <a:pt x="420" y="10790"/>
                  </a:lnTo>
                  <a:lnTo>
                    <a:pt x="420" y="10039"/>
                  </a:lnTo>
                  <a:close/>
                  <a:moveTo>
                    <a:pt x="817" y="10812"/>
                  </a:moveTo>
                  <a:lnTo>
                    <a:pt x="817" y="11557"/>
                  </a:lnTo>
                  <a:lnTo>
                    <a:pt x="420" y="11557"/>
                  </a:lnTo>
                  <a:lnTo>
                    <a:pt x="420" y="10812"/>
                  </a:lnTo>
                  <a:close/>
                  <a:moveTo>
                    <a:pt x="817" y="11579"/>
                  </a:moveTo>
                  <a:lnTo>
                    <a:pt x="817" y="12329"/>
                  </a:lnTo>
                  <a:lnTo>
                    <a:pt x="420" y="12329"/>
                  </a:lnTo>
                  <a:lnTo>
                    <a:pt x="420" y="11579"/>
                  </a:lnTo>
                  <a:close/>
                  <a:moveTo>
                    <a:pt x="817" y="12351"/>
                  </a:moveTo>
                  <a:lnTo>
                    <a:pt x="817" y="13102"/>
                  </a:lnTo>
                  <a:lnTo>
                    <a:pt x="420" y="13102"/>
                  </a:lnTo>
                  <a:lnTo>
                    <a:pt x="420" y="12351"/>
                  </a:lnTo>
                  <a:close/>
                  <a:moveTo>
                    <a:pt x="817" y="13123"/>
                  </a:moveTo>
                  <a:lnTo>
                    <a:pt x="817" y="13874"/>
                  </a:lnTo>
                  <a:lnTo>
                    <a:pt x="420" y="13874"/>
                  </a:lnTo>
                  <a:lnTo>
                    <a:pt x="420" y="13123"/>
                  </a:lnTo>
                  <a:close/>
                  <a:moveTo>
                    <a:pt x="817" y="13895"/>
                  </a:moveTo>
                  <a:lnTo>
                    <a:pt x="817" y="14640"/>
                  </a:lnTo>
                  <a:lnTo>
                    <a:pt x="420" y="14640"/>
                  </a:lnTo>
                  <a:lnTo>
                    <a:pt x="420" y="13894"/>
                  </a:lnTo>
                  <a:close/>
                  <a:moveTo>
                    <a:pt x="817" y="14662"/>
                  </a:moveTo>
                  <a:lnTo>
                    <a:pt x="817" y="15412"/>
                  </a:lnTo>
                  <a:lnTo>
                    <a:pt x="420" y="15412"/>
                  </a:lnTo>
                  <a:lnTo>
                    <a:pt x="420" y="14661"/>
                  </a:lnTo>
                  <a:close/>
                  <a:moveTo>
                    <a:pt x="817" y="15434"/>
                  </a:moveTo>
                  <a:lnTo>
                    <a:pt x="817" y="16184"/>
                  </a:lnTo>
                  <a:lnTo>
                    <a:pt x="420" y="16184"/>
                  </a:lnTo>
                  <a:lnTo>
                    <a:pt x="420" y="15433"/>
                  </a:lnTo>
                  <a:close/>
                  <a:moveTo>
                    <a:pt x="817" y="16207"/>
                  </a:moveTo>
                  <a:lnTo>
                    <a:pt x="817" y="16952"/>
                  </a:lnTo>
                  <a:lnTo>
                    <a:pt x="420" y="16952"/>
                  </a:lnTo>
                  <a:lnTo>
                    <a:pt x="420" y="16207"/>
                  </a:lnTo>
                  <a:close/>
                  <a:moveTo>
                    <a:pt x="817" y="16974"/>
                  </a:moveTo>
                  <a:lnTo>
                    <a:pt x="817" y="17724"/>
                  </a:lnTo>
                  <a:lnTo>
                    <a:pt x="420" y="17724"/>
                  </a:lnTo>
                  <a:lnTo>
                    <a:pt x="420" y="16974"/>
                  </a:lnTo>
                  <a:close/>
                  <a:moveTo>
                    <a:pt x="817" y="17746"/>
                  </a:moveTo>
                  <a:lnTo>
                    <a:pt x="817" y="18497"/>
                  </a:lnTo>
                  <a:lnTo>
                    <a:pt x="420" y="18497"/>
                  </a:lnTo>
                  <a:lnTo>
                    <a:pt x="420" y="17746"/>
                  </a:lnTo>
                  <a:close/>
                  <a:moveTo>
                    <a:pt x="817" y="18518"/>
                  </a:moveTo>
                  <a:lnTo>
                    <a:pt x="817" y="19269"/>
                  </a:lnTo>
                  <a:lnTo>
                    <a:pt x="420" y="19269"/>
                  </a:lnTo>
                  <a:lnTo>
                    <a:pt x="420" y="18518"/>
                  </a:lnTo>
                  <a:close/>
                  <a:moveTo>
                    <a:pt x="817" y="19290"/>
                  </a:moveTo>
                  <a:lnTo>
                    <a:pt x="817" y="20036"/>
                  </a:lnTo>
                  <a:lnTo>
                    <a:pt x="420" y="20036"/>
                  </a:lnTo>
                  <a:lnTo>
                    <a:pt x="420" y="19290"/>
                  </a:lnTo>
                  <a:close/>
                  <a:moveTo>
                    <a:pt x="817" y="20057"/>
                  </a:moveTo>
                  <a:lnTo>
                    <a:pt x="817" y="20808"/>
                  </a:lnTo>
                  <a:lnTo>
                    <a:pt x="420" y="20808"/>
                  </a:lnTo>
                  <a:lnTo>
                    <a:pt x="420" y="20057"/>
                  </a:lnTo>
                  <a:close/>
                  <a:moveTo>
                    <a:pt x="829" y="20057"/>
                  </a:moveTo>
                  <a:lnTo>
                    <a:pt x="1223" y="20057"/>
                  </a:lnTo>
                  <a:lnTo>
                    <a:pt x="1223" y="20808"/>
                  </a:lnTo>
                  <a:lnTo>
                    <a:pt x="829" y="20808"/>
                  </a:lnTo>
                  <a:close/>
                  <a:moveTo>
                    <a:pt x="1235" y="20057"/>
                  </a:moveTo>
                  <a:lnTo>
                    <a:pt x="1632" y="20057"/>
                  </a:lnTo>
                  <a:lnTo>
                    <a:pt x="1632" y="20808"/>
                  </a:lnTo>
                  <a:lnTo>
                    <a:pt x="1235" y="20808"/>
                  </a:lnTo>
                  <a:close/>
                  <a:moveTo>
                    <a:pt x="1643" y="20057"/>
                  </a:moveTo>
                  <a:lnTo>
                    <a:pt x="2040" y="20057"/>
                  </a:lnTo>
                  <a:lnTo>
                    <a:pt x="2040" y="20808"/>
                  </a:lnTo>
                  <a:lnTo>
                    <a:pt x="1643" y="20808"/>
                  </a:lnTo>
                  <a:close/>
                  <a:moveTo>
                    <a:pt x="2052" y="20057"/>
                  </a:moveTo>
                  <a:lnTo>
                    <a:pt x="2449" y="20057"/>
                  </a:lnTo>
                  <a:lnTo>
                    <a:pt x="2449" y="20808"/>
                  </a:lnTo>
                  <a:lnTo>
                    <a:pt x="2052" y="20808"/>
                  </a:lnTo>
                  <a:close/>
                  <a:moveTo>
                    <a:pt x="2460" y="20057"/>
                  </a:moveTo>
                  <a:lnTo>
                    <a:pt x="2854" y="20057"/>
                  </a:lnTo>
                  <a:lnTo>
                    <a:pt x="2854" y="20808"/>
                  </a:lnTo>
                  <a:lnTo>
                    <a:pt x="2460" y="20808"/>
                  </a:lnTo>
                  <a:close/>
                  <a:moveTo>
                    <a:pt x="2866" y="20057"/>
                  </a:moveTo>
                  <a:lnTo>
                    <a:pt x="3263" y="20057"/>
                  </a:lnTo>
                  <a:lnTo>
                    <a:pt x="3263" y="20808"/>
                  </a:lnTo>
                  <a:lnTo>
                    <a:pt x="2865" y="20808"/>
                  </a:lnTo>
                  <a:close/>
                  <a:moveTo>
                    <a:pt x="3274" y="20057"/>
                  </a:moveTo>
                  <a:lnTo>
                    <a:pt x="3671" y="20057"/>
                  </a:lnTo>
                  <a:lnTo>
                    <a:pt x="3671" y="20808"/>
                  </a:lnTo>
                  <a:lnTo>
                    <a:pt x="3274" y="20808"/>
                  </a:lnTo>
                  <a:close/>
                  <a:moveTo>
                    <a:pt x="3683" y="20057"/>
                  </a:moveTo>
                  <a:lnTo>
                    <a:pt x="4077" y="20057"/>
                  </a:lnTo>
                  <a:lnTo>
                    <a:pt x="4077" y="20808"/>
                  </a:lnTo>
                  <a:lnTo>
                    <a:pt x="3682" y="20808"/>
                  </a:lnTo>
                  <a:close/>
                  <a:moveTo>
                    <a:pt x="4089" y="20057"/>
                  </a:moveTo>
                  <a:lnTo>
                    <a:pt x="4486" y="20057"/>
                  </a:lnTo>
                  <a:lnTo>
                    <a:pt x="4486" y="20808"/>
                  </a:lnTo>
                  <a:lnTo>
                    <a:pt x="4089" y="20808"/>
                  </a:lnTo>
                  <a:close/>
                  <a:moveTo>
                    <a:pt x="4497" y="20057"/>
                  </a:moveTo>
                  <a:lnTo>
                    <a:pt x="4894" y="20057"/>
                  </a:lnTo>
                  <a:lnTo>
                    <a:pt x="4894" y="20808"/>
                  </a:lnTo>
                  <a:lnTo>
                    <a:pt x="4497" y="20808"/>
                  </a:lnTo>
                  <a:close/>
                  <a:moveTo>
                    <a:pt x="4906" y="20057"/>
                  </a:moveTo>
                  <a:lnTo>
                    <a:pt x="5303" y="20057"/>
                  </a:lnTo>
                  <a:lnTo>
                    <a:pt x="5303" y="20808"/>
                  </a:lnTo>
                  <a:lnTo>
                    <a:pt x="4906" y="20808"/>
                  </a:lnTo>
                  <a:close/>
                  <a:moveTo>
                    <a:pt x="5314" y="20057"/>
                  </a:moveTo>
                  <a:lnTo>
                    <a:pt x="5709" y="20057"/>
                  </a:lnTo>
                  <a:lnTo>
                    <a:pt x="5709" y="20808"/>
                  </a:lnTo>
                  <a:lnTo>
                    <a:pt x="5314" y="20808"/>
                  </a:lnTo>
                  <a:close/>
                  <a:moveTo>
                    <a:pt x="5720" y="20057"/>
                  </a:moveTo>
                  <a:lnTo>
                    <a:pt x="6117" y="20057"/>
                  </a:lnTo>
                  <a:lnTo>
                    <a:pt x="6117" y="20808"/>
                  </a:lnTo>
                  <a:lnTo>
                    <a:pt x="5720" y="20808"/>
                  </a:lnTo>
                  <a:close/>
                  <a:moveTo>
                    <a:pt x="6129" y="20057"/>
                  </a:moveTo>
                  <a:lnTo>
                    <a:pt x="6526" y="20057"/>
                  </a:lnTo>
                  <a:lnTo>
                    <a:pt x="6526" y="20808"/>
                  </a:lnTo>
                  <a:lnTo>
                    <a:pt x="6129" y="20808"/>
                  </a:lnTo>
                  <a:close/>
                  <a:moveTo>
                    <a:pt x="6537" y="20057"/>
                  </a:moveTo>
                  <a:lnTo>
                    <a:pt x="6934" y="20057"/>
                  </a:lnTo>
                  <a:lnTo>
                    <a:pt x="6934" y="20808"/>
                  </a:lnTo>
                  <a:lnTo>
                    <a:pt x="6537" y="20808"/>
                  </a:lnTo>
                  <a:close/>
                  <a:moveTo>
                    <a:pt x="6946" y="20057"/>
                  </a:moveTo>
                  <a:lnTo>
                    <a:pt x="7340" y="20057"/>
                  </a:lnTo>
                  <a:lnTo>
                    <a:pt x="7340" y="20808"/>
                  </a:lnTo>
                  <a:lnTo>
                    <a:pt x="6946" y="20808"/>
                  </a:lnTo>
                  <a:close/>
                  <a:moveTo>
                    <a:pt x="7351" y="20057"/>
                  </a:moveTo>
                  <a:lnTo>
                    <a:pt x="7748" y="20057"/>
                  </a:lnTo>
                  <a:lnTo>
                    <a:pt x="7748" y="20808"/>
                  </a:lnTo>
                  <a:lnTo>
                    <a:pt x="7351" y="20808"/>
                  </a:lnTo>
                  <a:close/>
                  <a:moveTo>
                    <a:pt x="7760" y="20057"/>
                  </a:moveTo>
                  <a:lnTo>
                    <a:pt x="8157" y="20057"/>
                  </a:lnTo>
                  <a:lnTo>
                    <a:pt x="8157" y="20808"/>
                  </a:lnTo>
                  <a:lnTo>
                    <a:pt x="7760" y="20808"/>
                  </a:lnTo>
                  <a:close/>
                  <a:moveTo>
                    <a:pt x="8168" y="20057"/>
                  </a:moveTo>
                  <a:lnTo>
                    <a:pt x="8563" y="20057"/>
                  </a:lnTo>
                  <a:lnTo>
                    <a:pt x="8563" y="20808"/>
                  </a:lnTo>
                  <a:lnTo>
                    <a:pt x="8168" y="20808"/>
                  </a:lnTo>
                  <a:close/>
                  <a:moveTo>
                    <a:pt x="8574" y="20057"/>
                  </a:moveTo>
                  <a:lnTo>
                    <a:pt x="8971" y="20057"/>
                  </a:lnTo>
                  <a:lnTo>
                    <a:pt x="8971" y="20808"/>
                  </a:lnTo>
                  <a:lnTo>
                    <a:pt x="8573" y="20808"/>
                  </a:lnTo>
                  <a:close/>
                  <a:moveTo>
                    <a:pt x="8983" y="20057"/>
                  </a:moveTo>
                  <a:lnTo>
                    <a:pt x="9380" y="20057"/>
                  </a:lnTo>
                  <a:lnTo>
                    <a:pt x="9380" y="20808"/>
                  </a:lnTo>
                  <a:lnTo>
                    <a:pt x="8982" y="20808"/>
                  </a:lnTo>
                  <a:close/>
                  <a:moveTo>
                    <a:pt x="9391" y="20057"/>
                  </a:moveTo>
                  <a:lnTo>
                    <a:pt x="9788" y="20057"/>
                  </a:lnTo>
                  <a:lnTo>
                    <a:pt x="9788" y="20808"/>
                  </a:lnTo>
                  <a:lnTo>
                    <a:pt x="9390" y="20808"/>
                  </a:lnTo>
                  <a:close/>
                  <a:moveTo>
                    <a:pt x="9800" y="20057"/>
                  </a:moveTo>
                  <a:lnTo>
                    <a:pt x="10194" y="20057"/>
                  </a:lnTo>
                  <a:lnTo>
                    <a:pt x="10194" y="20808"/>
                  </a:lnTo>
                  <a:lnTo>
                    <a:pt x="9799" y="20808"/>
                  </a:lnTo>
                  <a:close/>
                  <a:moveTo>
                    <a:pt x="10205" y="20057"/>
                  </a:moveTo>
                  <a:lnTo>
                    <a:pt x="10603" y="20057"/>
                  </a:lnTo>
                  <a:lnTo>
                    <a:pt x="10603" y="20808"/>
                  </a:lnTo>
                  <a:lnTo>
                    <a:pt x="10205" y="20808"/>
                  </a:lnTo>
                  <a:close/>
                  <a:moveTo>
                    <a:pt x="10614" y="20057"/>
                  </a:moveTo>
                  <a:lnTo>
                    <a:pt x="11011" y="20057"/>
                  </a:lnTo>
                  <a:lnTo>
                    <a:pt x="11011" y="20808"/>
                  </a:lnTo>
                  <a:lnTo>
                    <a:pt x="10614" y="20808"/>
                  </a:lnTo>
                  <a:close/>
                  <a:moveTo>
                    <a:pt x="11022" y="20057"/>
                  </a:moveTo>
                  <a:lnTo>
                    <a:pt x="11417" y="20057"/>
                  </a:lnTo>
                  <a:lnTo>
                    <a:pt x="11417" y="20808"/>
                  </a:lnTo>
                  <a:lnTo>
                    <a:pt x="11022" y="20808"/>
                  </a:lnTo>
                  <a:close/>
                  <a:moveTo>
                    <a:pt x="11428" y="20057"/>
                  </a:moveTo>
                  <a:lnTo>
                    <a:pt x="11801" y="20057"/>
                  </a:lnTo>
                  <a:lnTo>
                    <a:pt x="11801" y="20808"/>
                  </a:lnTo>
                  <a:lnTo>
                    <a:pt x="11428" y="20808"/>
                  </a:lnTo>
                  <a:close/>
                  <a:moveTo>
                    <a:pt x="11813" y="20057"/>
                  </a:moveTo>
                  <a:lnTo>
                    <a:pt x="12210" y="20057"/>
                  </a:lnTo>
                  <a:lnTo>
                    <a:pt x="12210" y="20808"/>
                  </a:lnTo>
                  <a:lnTo>
                    <a:pt x="11813" y="20808"/>
                  </a:lnTo>
                  <a:close/>
                  <a:moveTo>
                    <a:pt x="12221" y="20057"/>
                  </a:moveTo>
                  <a:lnTo>
                    <a:pt x="12618" y="20057"/>
                  </a:lnTo>
                  <a:lnTo>
                    <a:pt x="12618" y="20808"/>
                  </a:lnTo>
                  <a:lnTo>
                    <a:pt x="12221" y="20808"/>
                  </a:lnTo>
                  <a:close/>
                  <a:moveTo>
                    <a:pt x="12630" y="20057"/>
                  </a:moveTo>
                  <a:lnTo>
                    <a:pt x="13024" y="20057"/>
                  </a:lnTo>
                  <a:lnTo>
                    <a:pt x="13024" y="20808"/>
                  </a:lnTo>
                  <a:lnTo>
                    <a:pt x="12630" y="20808"/>
                  </a:lnTo>
                  <a:close/>
                  <a:moveTo>
                    <a:pt x="13035" y="20057"/>
                  </a:moveTo>
                  <a:lnTo>
                    <a:pt x="13433" y="20057"/>
                  </a:lnTo>
                  <a:lnTo>
                    <a:pt x="13433" y="20808"/>
                  </a:lnTo>
                  <a:lnTo>
                    <a:pt x="13035" y="20808"/>
                  </a:lnTo>
                  <a:close/>
                  <a:moveTo>
                    <a:pt x="13444" y="20057"/>
                  </a:moveTo>
                  <a:lnTo>
                    <a:pt x="13841" y="20057"/>
                  </a:lnTo>
                  <a:lnTo>
                    <a:pt x="13841" y="20808"/>
                  </a:lnTo>
                  <a:lnTo>
                    <a:pt x="13444" y="20808"/>
                  </a:lnTo>
                  <a:close/>
                  <a:moveTo>
                    <a:pt x="13852" y="20057"/>
                  </a:moveTo>
                  <a:lnTo>
                    <a:pt x="14250" y="20057"/>
                  </a:lnTo>
                  <a:lnTo>
                    <a:pt x="14250" y="20808"/>
                  </a:lnTo>
                  <a:lnTo>
                    <a:pt x="13852" y="20808"/>
                  </a:lnTo>
                  <a:close/>
                  <a:moveTo>
                    <a:pt x="14261" y="20057"/>
                  </a:moveTo>
                  <a:lnTo>
                    <a:pt x="14655" y="20057"/>
                  </a:lnTo>
                  <a:lnTo>
                    <a:pt x="14655" y="20808"/>
                  </a:lnTo>
                  <a:lnTo>
                    <a:pt x="14261" y="20808"/>
                  </a:lnTo>
                  <a:close/>
                  <a:moveTo>
                    <a:pt x="14667" y="20057"/>
                  </a:moveTo>
                  <a:lnTo>
                    <a:pt x="15064" y="20057"/>
                  </a:lnTo>
                  <a:lnTo>
                    <a:pt x="15064" y="20808"/>
                  </a:lnTo>
                  <a:lnTo>
                    <a:pt x="14667" y="20808"/>
                  </a:lnTo>
                  <a:close/>
                  <a:moveTo>
                    <a:pt x="15075" y="20057"/>
                  </a:moveTo>
                  <a:lnTo>
                    <a:pt x="15472" y="20057"/>
                  </a:lnTo>
                  <a:lnTo>
                    <a:pt x="15472" y="20808"/>
                  </a:lnTo>
                  <a:lnTo>
                    <a:pt x="15075" y="20808"/>
                  </a:lnTo>
                  <a:close/>
                  <a:moveTo>
                    <a:pt x="15484" y="20057"/>
                  </a:moveTo>
                  <a:lnTo>
                    <a:pt x="15878" y="20057"/>
                  </a:lnTo>
                  <a:lnTo>
                    <a:pt x="15878" y="20808"/>
                  </a:lnTo>
                  <a:lnTo>
                    <a:pt x="15484" y="20808"/>
                  </a:lnTo>
                  <a:close/>
                  <a:moveTo>
                    <a:pt x="15890" y="20057"/>
                  </a:moveTo>
                  <a:lnTo>
                    <a:pt x="16287" y="20057"/>
                  </a:lnTo>
                  <a:lnTo>
                    <a:pt x="16287" y="20808"/>
                  </a:lnTo>
                  <a:lnTo>
                    <a:pt x="15890" y="20808"/>
                  </a:lnTo>
                  <a:close/>
                  <a:moveTo>
                    <a:pt x="16298" y="20057"/>
                  </a:moveTo>
                  <a:lnTo>
                    <a:pt x="16695" y="20057"/>
                  </a:lnTo>
                  <a:lnTo>
                    <a:pt x="16695" y="20808"/>
                  </a:lnTo>
                  <a:lnTo>
                    <a:pt x="16298" y="20808"/>
                  </a:lnTo>
                  <a:close/>
                  <a:moveTo>
                    <a:pt x="16707" y="20057"/>
                  </a:moveTo>
                  <a:lnTo>
                    <a:pt x="17104" y="20057"/>
                  </a:lnTo>
                  <a:lnTo>
                    <a:pt x="17104" y="20808"/>
                  </a:lnTo>
                  <a:lnTo>
                    <a:pt x="16707" y="20808"/>
                  </a:lnTo>
                  <a:close/>
                  <a:moveTo>
                    <a:pt x="17115" y="20057"/>
                  </a:moveTo>
                  <a:lnTo>
                    <a:pt x="17509" y="20057"/>
                  </a:lnTo>
                  <a:lnTo>
                    <a:pt x="17509" y="20808"/>
                  </a:lnTo>
                  <a:lnTo>
                    <a:pt x="17115" y="20808"/>
                  </a:lnTo>
                  <a:close/>
                  <a:moveTo>
                    <a:pt x="17521" y="20057"/>
                  </a:moveTo>
                  <a:lnTo>
                    <a:pt x="17918" y="20057"/>
                  </a:lnTo>
                  <a:lnTo>
                    <a:pt x="17918" y="20808"/>
                  </a:lnTo>
                  <a:lnTo>
                    <a:pt x="17521" y="20808"/>
                  </a:lnTo>
                  <a:close/>
                  <a:moveTo>
                    <a:pt x="17929" y="20057"/>
                  </a:moveTo>
                  <a:lnTo>
                    <a:pt x="18327" y="20057"/>
                  </a:lnTo>
                  <a:lnTo>
                    <a:pt x="18327" y="20808"/>
                  </a:lnTo>
                  <a:lnTo>
                    <a:pt x="17929" y="20808"/>
                  </a:lnTo>
                  <a:close/>
                  <a:moveTo>
                    <a:pt x="18338" y="20057"/>
                  </a:moveTo>
                  <a:lnTo>
                    <a:pt x="18735" y="20057"/>
                  </a:lnTo>
                  <a:lnTo>
                    <a:pt x="18735" y="20808"/>
                  </a:lnTo>
                  <a:lnTo>
                    <a:pt x="18338" y="20808"/>
                  </a:lnTo>
                  <a:close/>
                  <a:moveTo>
                    <a:pt x="18746" y="20057"/>
                  </a:moveTo>
                  <a:lnTo>
                    <a:pt x="19141" y="20057"/>
                  </a:lnTo>
                  <a:lnTo>
                    <a:pt x="19141" y="20808"/>
                  </a:lnTo>
                  <a:lnTo>
                    <a:pt x="18746" y="20808"/>
                  </a:lnTo>
                  <a:close/>
                  <a:moveTo>
                    <a:pt x="19152" y="20057"/>
                  </a:moveTo>
                  <a:lnTo>
                    <a:pt x="19549" y="20057"/>
                  </a:lnTo>
                  <a:lnTo>
                    <a:pt x="19549" y="20808"/>
                  </a:lnTo>
                  <a:lnTo>
                    <a:pt x="19152" y="20808"/>
                  </a:lnTo>
                  <a:close/>
                  <a:moveTo>
                    <a:pt x="19561" y="20057"/>
                  </a:moveTo>
                  <a:lnTo>
                    <a:pt x="19958" y="20057"/>
                  </a:lnTo>
                  <a:lnTo>
                    <a:pt x="19958" y="20808"/>
                  </a:lnTo>
                  <a:lnTo>
                    <a:pt x="19561" y="20808"/>
                  </a:lnTo>
                  <a:close/>
                  <a:moveTo>
                    <a:pt x="19969" y="20057"/>
                  </a:moveTo>
                  <a:lnTo>
                    <a:pt x="20364" y="20057"/>
                  </a:lnTo>
                  <a:lnTo>
                    <a:pt x="20364" y="20808"/>
                  </a:lnTo>
                  <a:lnTo>
                    <a:pt x="19969" y="20808"/>
                  </a:lnTo>
                  <a:close/>
                  <a:moveTo>
                    <a:pt x="20375" y="20057"/>
                  </a:moveTo>
                  <a:lnTo>
                    <a:pt x="20772" y="20057"/>
                  </a:lnTo>
                  <a:lnTo>
                    <a:pt x="20772" y="20808"/>
                  </a:lnTo>
                  <a:lnTo>
                    <a:pt x="20374" y="20808"/>
                  </a:lnTo>
                  <a:close/>
                  <a:moveTo>
                    <a:pt x="20783" y="20057"/>
                  </a:moveTo>
                  <a:lnTo>
                    <a:pt x="21181" y="20057"/>
                  </a:lnTo>
                  <a:lnTo>
                    <a:pt x="21181" y="20808"/>
                  </a:lnTo>
                  <a:lnTo>
                    <a:pt x="20783" y="20808"/>
                  </a:lnTo>
                  <a:close/>
                  <a:moveTo>
                    <a:pt x="20783" y="20036"/>
                  </a:moveTo>
                  <a:lnTo>
                    <a:pt x="20783" y="19290"/>
                  </a:lnTo>
                  <a:lnTo>
                    <a:pt x="21181" y="19290"/>
                  </a:lnTo>
                  <a:lnTo>
                    <a:pt x="21181" y="20036"/>
                  </a:lnTo>
                  <a:close/>
                  <a:moveTo>
                    <a:pt x="20783" y="19269"/>
                  </a:moveTo>
                  <a:lnTo>
                    <a:pt x="20783" y="18518"/>
                  </a:lnTo>
                  <a:lnTo>
                    <a:pt x="21181" y="18518"/>
                  </a:lnTo>
                  <a:lnTo>
                    <a:pt x="21181" y="19269"/>
                  </a:lnTo>
                  <a:close/>
                  <a:moveTo>
                    <a:pt x="20783" y="18497"/>
                  </a:moveTo>
                  <a:lnTo>
                    <a:pt x="20783" y="17746"/>
                  </a:lnTo>
                  <a:lnTo>
                    <a:pt x="21181" y="17746"/>
                  </a:lnTo>
                  <a:lnTo>
                    <a:pt x="21181" y="18497"/>
                  </a:lnTo>
                  <a:close/>
                  <a:moveTo>
                    <a:pt x="20783" y="17724"/>
                  </a:moveTo>
                  <a:lnTo>
                    <a:pt x="20783" y="16974"/>
                  </a:lnTo>
                  <a:lnTo>
                    <a:pt x="21181" y="16974"/>
                  </a:lnTo>
                  <a:lnTo>
                    <a:pt x="21181" y="17724"/>
                  </a:lnTo>
                  <a:close/>
                  <a:moveTo>
                    <a:pt x="20783" y="16952"/>
                  </a:moveTo>
                  <a:lnTo>
                    <a:pt x="20783" y="16207"/>
                  </a:lnTo>
                  <a:lnTo>
                    <a:pt x="21181" y="16207"/>
                  </a:lnTo>
                  <a:lnTo>
                    <a:pt x="21181" y="16952"/>
                  </a:lnTo>
                  <a:close/>
                  <a:moveTo>
                    <a:pt x="20783" y="16185"/>
                  </a:moveTo>
                  <a:lnTo>
                    <a:pt x="20783" y="15434"/>
                  </a:lnTo>
                  <a:lnTo>
                    <a:pt x="21181" y="15434"/>
                  </a:lnTo>
                  <a:lnTo>
                    <a:pt x="21181" y="16184"/>
                  </a:lnTo>
                  <a:close/>
                  <a:moveTo>
                    <a:pt x="20783" y="15413"/>
                  </a:moveTo>
                  <a:lnTo>
                    <a:pt x="20783" y="14662"/>
                  </a:lnTo>
                  <a:lnTo>
                    <a:pt x="21181" y="14662"/>
                  </a:lnTo>
                  <a:lnTo>
                    <a:pt x="21181" y="15412"/>
                  </a:lnTo>
                  <a:close/>
                  <a:moveTo>
                    <a:pt x="20783" y="14641"/>
                  </a:moveTo>
                  <a:lnTo>
                    <a:pt x="20783" y="13895"/>
                  </a:lnTo>
                  <a:lnTo>
                    <a:pt x="21181" y="13895"/>
                  </a:lnTo>
                  <a:lnTo>
                    <a:pt x="21181" y="14640"/>
                  </a:lnTo>
                  <a:close/>
                  <a:moveTo>
                    <a:pt x="20783" y="13874"/>
                  </a:moveTo>
                  <a:lnTo>
                    <a:pt x="20783" y="13123"/>
                  </a:lnTo>
                  <a:lnTo>
                    <a:pt x="21181" y="13123"/>
                  </a:lnTo>
                  <a:lnTo>
                    <a:pt x="21181" y="13874"/>
                  </a:lnTo>
                  <a:close/>
                  <a:moveTo>
                    <a:pt x="20783" y="13102"/>
                  </a:moveTo>
                  <a:lnTo>
                    <a:pt x="20783" y="12351"/>
                  </a:lnTo>
                  <a:lnTo>
                    <a:pt x="21181" y="12351"/>
                  </a:lnTo>
                  <a:lnTo>
                    <a:pt x="21181" y="13102"/>
                  </a:lnTo>
                  <a:close/>
                  <a:moveTo>
                    <a:pt x="20783" y="12329"/>
                  </a:moveTo>
                  <a:lnTo>
                    <a:pt x="20783" y="11579"/>
                  </a:lnTo>
                  <a:lnTo>
                    <a:pt x="21181" y="11579"/>
                  </a:lnTo>
                  <a:lnTo>
                    <a:pt x="21181" y="12329"/>
                  </a:lnTo>
                  <a:close/>
                  <a:moveTo>
                    <a:pt x="20783" y="11557"/>
                  </a:moveTo>
                  <a:lnTo>
                    <a:pt x="20783" y="10812"/>
                  </a:lnTo>
                  <a:lnTo>
                    <a:pt x="21181" y="10812"/>
                  </a:lnTo>
                  <a:lnTo>
                    <a:pt x="21181" y="11557"/>
                  </a:lnTo>
                  <a:close/>
                  <a:moveTo>
                    <a:pt x="20783" y="10790"/>
                  </a:moveTo>
                  <a:lnTo>
                    <a:pt x="20783" y="10039"/>
                  </a:lnTo>
                  <a:lnTo>
                    <a:pt x="21181" y="10039"/>
                  </a:lnTo>
                  <a:lnTo>
                    <a:pt x="21181" y="10790"/>
                  </a:lnTo>
                  <a:close/>
                  <a:moveTo>
                    <a:pt x="20783" y="10018"/>
                  </a:moveTo>
                  <a:lnTo>
                    <a:pt x="20783" y="9267"/>
                  </a:lnTo>
                  <a:lnTo>
                    <a:pt x="21181" y="9267"/>
                  </a:lnTo>
                  <a:lnTo>
                    <a:pt x="21181" y="10018"/>
                  </a:lnTo>
                  <a:close/>
                  <a:moveTo>
                    <a:pt x="20783" y="9246"/>
                  </a:moveTo>
                  <a:lnTo>
                    <a:pt x="20783" y="8495"/>
                  </a:lnTo>
                  <a:lnTo>
                    <a:pt x="21181" y="8495"/>
                  </a:lnTo>
                  <a:lnTo>
                    <a:pt x="21181" y="9246"/>
                  </a:lnTo>
                  <a:close/>
                  <a:moveTo>
                    <a:pt x="20783" y="8474"/>
                  </a:moveTo>
                  <a:lnTo>
                    <a:pt x="20783" y="7728"/>
                  </a:lnTo>
                  <a:lnTo>
                    <a:pt x="21181" y="7728"/>
                  </a:lnTo>
                  <a:lnTo>
                    <a:pt x="21181" y="8474"/>
                  </a:lnTo>
                  <a:close/>
                  <a:moveTo>
                    <a:pt x="20783" y="7707"/>
                  </a:moveTo>
                  <a:lnTo>
                    <a:pt x="20783" y="6956"/>
                  </a:lnTo>
                  <a:lnTo>
                    <a:pt x="21181" y="6956"/>
                  </a:lnTo>
                  <a:lnTo>
                    <a:pt x="21181" y="7707"/>
                  </a:lnTo>
                  <a:close/>
                  <a:moveTo>
                    <a:pt x="20783" y="6934"/>
                  </a:moveTo>
                  <a:lnTo>
                    <a:pt x="20783" y="6184"/>
                  </a:lnTo>
                  <a:lnTo>
                    <a:pt x="21181" y="6184"/>
                  </a:lnTo>
                  <a:lnTo>
                    <a:pt x="21181" y="6934"/>
                  </a:lnTo>
                  <a:close/>
                  <a:moveTo>
                    <a:pt x="20783" y="6162"/>
                  </a:moveTo>
                  <a:lnTo>
                    <a:pt x="20783" y="5416"/>
                  </a:lnTo>
                  <a:lnTo>
                    <a:pt x="21181" y="5416"/>
                  </a:lnTo>
                  <a:lnTo>
                    <a:pt x="21181" y="6162"/>
                  </a:lnTo>
                  <a:close/>
                  <a:moveTo>
                    <a:pt x="20783" y="5395"/>
                  </a:moveTo>
                  <a:lnTo>
                    <a:pt x="20783" y="4644"/>
                  </a:lnTo>
                  <a:lnTo>
                    <a:pt x="21181" y="4644"/>
                  </a:lnTo>
                  <a:lnTo>
                    <a:pt x="21181" y="5395"/>
                  </a:lnTo>
                  <a:close/>
                  <a:moveTo>
                    <a:pt x="20783" y="4623"/>
                  </a:moveTo>
                  <a:lnTo>
                    <a:pt x="20783" y="3872"/>
                  </a:lnTo>
                  <a:lnTo>
                    <a:pt x="21181" y="3872"/>
                  </a:lnTo>
                  <a:lnTo>
                    <a:pt x="21181" y="4622"/>
                  </a:lnTo>
                  <a:close/>
                  <a:moveTo>
                    <a:pt x="20783" y="3851"/>
                  </a:moveTo>
                  <a:lnTo>
                    <a:pt x="20783" y="3100"/>
                  </a:lnTo>
                  <a:lnTo>
                    <a:pt x="21181" y="3100"/>
                  </a:lnTo>
                  <a:lnTo>
                    <a:pt x="21181" y="3850"/>
                  </a:lnTo>
                  <a:close/>
                  <a:moveTo>
                    <a:pt x="20783" y="3078"/>
                  </a:moveTo>
                  <a:lnTo>
                    <a:pt x="20783" y="2333"/>
                  </a:lnTo>
                  <a:lnTo>
                    <a:pt x="21181" y="2333"/>
                  </a:lnTo>
                  <a:lnTo>
                    <a:pt x="21181" y="3078"/>
                  </a:lnTo>
                  <a:close/>
                  <a:moveTo>
                    <a:pt x="20783" y="2311"/>
                  </a:moveTo>
                  <a:lnTo>
                    <a:pt x="20783" y="1561"/>
                  </a:lnTo>
                  <a:lnTo>
                    <a:pt x="21181" y="1561"/>
                  </a:lnTo>
                  <a:lnTo>
                    <a:pt x="21181" y="2311"/>
                  </a:lnTo>
                  <a:close/>
                  <a:moveTo>
                    <a:pt x="20783" y="1539"/>
                  </a:moveTo>
                  <a:lnTo>
                    <a:pt x="20783" y="788"/>
                  </a:lnTo>
                  <a:lnTo>
                    <a:pt x="21181" y="788"/>
                  </a:lnTo>
                  <a:lnTo>
                    <a:pt x="21181" y="1539"/>
                  </a:lnTo>
                  <a:close/>
                  <a:moveTo>
                    <a:pt x="20783" y="767"/>
                  </a:moveTo>
                  <a:lnTo>
                    <a:pt x="20783" y="21"/>
                  </a:lnTo>
                  <a:lnTo>
                    <a:pt x="21181" y="21"/>
                  </a:lnTo>
                  <a:lnTo>
                    <a:pt x="21181" y="767"/>
                  </a:lnTo>
                  <a:close/>
                  <a:moveTo>
                    <a:pt x="20772" y="767"/>
                  </a:moveTo>
                  <a:lnTo>
                    <a:pt x="20374" y="767"/>
                  </a:lnTo>
                  <a:lnTo>
                    <a:pt x="20374" y="21"/>
                  </a:lnTo>
                  <a:lnTo>
                    <a:pt x="20772" y="21"/>
                  </a:lnTo>
                  <a:close/>
                  <a:moveTo>
                    <a:pt x="20364" y="767"/>
                  </a:moveTo>
                  <a:lnTo>
                    <a:pt x="19969" y="767"/>
                  </a:lnTo>
                  <a:lnTo>
                    <a:pt x="19969" y="21"/>
                  </a:lnTo>
                  <a:lnTo>
                    <a:pt x="20364" y="21"/>
                  </a:lnTo>
                  <a:close/>
                  <a:moveTo>
                    <a:pt x="19958" y="767"/>
                  </a:moveTo>
                  <a:lnTo>
                    <a:pt x="19561" y="767"/>
                  </a:lnTo>
                  <a:lnTo>
                    <a:pt x="19561" y="21"/>
                  </a:lnTo>
                  <a:lnTo>
                    <a:pt x="19958" y="21"/>
                  </a:lnTo>
                  <a:close/>
                  <a:moveTo>
                    <a:pt x="19549" y="767"/>
                  </a:moveTo>
                  <a:lnTo>
                    <a:pt x="19152" y="767"/>
                  </a:lnTo>
                  <a:lnTo>
                    <a:pt x="19152" y="21"/>
                  </a:lnTo>
                  <a:lnTo>
                    <a:pt x="19549" y="21"/>
                  </a:lnTo>
                  <a:close/>
                  <a:moveTo>
                    <a:pt x="19141" y="767"/>
                  </a:moveTo>
                  <a:lnTo>
                    <a:pt x="18746" y="767"/>
                  </a:lnTo>
                  <a:lnTo>
                    <a:pt x="18746" y="21"/>
                  </a:lnTo>
                  <a:lnTo>
                    <a:pt x="19141" y="21"/>
                  </a:lnTo>
                  <a:close/>
                  <a:moveTo>
                    <a:pt x="18735" y="767"/>
                  </a:moveTo>
                  <a:lnTo>
                    <a:pt x="18338" y="767"/>
                  </a:lnTo>
                  <a:lnTo>
                    <a:pt x="18338" y="21"/>
                  </a:lnTo>
                  <a:lnTo>
                    <a:pt x="18735" y="21"/>
                  </a:lnTo>
                  <a:close/>
                  <a:moveTo>
                    <a:pt x="18327" y="767"/>
                  </a:moveTo>
                  <a:lnTo>
                    <a:pt x="17929" y="767"/>
                  </a:lnTo>
                  <a:lnTo>
                    <a:pt x="17929" y="21"/>
                  </a:lnTo>
                  <a:lnTo>
                    <a:pt x="18327" y="21"/>
                  </a:lnTo>
                  <a:close/>
                  <a:moveTo>
                    <a:pt x="17918" y="767"/>
                  </a:moveTo>
                  <a:lnTo>
                    <a:pt x="17521" y="767"/>
                  </a:lnTo>
                  <a:lnTo>
                    <a:pt x="17521" y="21"/>
                  </a:lnTo>
                  <a:lnTo>
                    <a:pt x="17918" y="21"/>
                  </a:lnTo>
                  <a:close/>
                  <a:moveTo>
                    <a:pt x="17509" y="767"/>
                  </a:moveTo>
                  <a:lnTo>
                    <a:pt x="17115" y="767"/>
                  </a:lnTo>
                  <a:lnTo>
                    <a:pt x="17115" y="21"/>
                  </a:lnTo>
                  <a:lnTo>
                    <a:pt x="17509" y="21"/>
                  </a:lnTo>
                  <a:close/>
                  <a:moveTo>
                    <a:pt x="17104" y="767"/>
                  </a:moveTo>
                  <a:lnTo>
                    <a:pt x="16707" y="767"/>
                  </a:lnTo>
                  <a:lnTo>
                    <a:pt x="16707" y="21"/>
                  </a:lnTo>
                  <a:lnTo>
                    <a:pt x="17104" y="21"/>
                  </a:lnTo>
                  <a:close/>
                  <a:moveTo>
                    <a:pt x="16695" y="767"/>
                  </a:moveTo>
                  <a:lnTo>
                    <a:pt x="16298" y="767"/>
                  </a:lnTo>
                  <a:lnTo>
                    <a:pt x="16298" y="21"/>
                  </a:lnTo>
                  <a:lnTo>
                    <a:pt x="16695" y="21"/>
                  </a:lnTo>
                  <a:close/>
                  <a:moveTo>
                    <a:pt x="16287" y="767"/>
                  </a:moveTo>
                  <a:lnTo>
                    <a:pt x="15890" y="767"/>
                  </a:lnTo>
                  <a:lnTo>
                    <a:pt x="15890" y="21"/>
                  </a:lnTo>
                  <a:lnTo>
                    <a:pt x="16287" y="21"/>
                  </a:lnTo>
                  <a:close/>
                  <a:moveTo>
                    <a:pt x="15878" y="767"/>
                  </a:moveTo>
                  <a:lnTo>
                    <a:pt x="15484" y="767"/>
                  </a:lnTo>
                  <a:lnTo>
                    <a:pt x="15484" y="21"/>
                  </a:lnTo>
                  <a:lnTo>
                    <a:pt x="15878" y="21"/>
                  </a:lnTo>
                  <a:close/>
                  <a:moveTo>
                    <a:pt x="15472" y="767"/>
                  </a:moveTo>
                  <a:lnTo>
                    <a:pt x="15075" y="767"/>
                  </a:lnTo>
                  <a:lnTo>
                    <a:pt x="15075" y="21"/>
                  </a:lnTo>
                  <a:lnTo>
                    <a:pt x="15472" y="21"/>
                  </a:lnTo>
                  <a:close/>
                  <a:moveTo>
                    <a:pt x="15064" y="767"/>
                  </a:moveTo>
                  <a:lnTo>
                    <a:pt x="14667" y="767"/>
                  </a:lnTo>
                  <a:lnTo>
                    <a:pt x="14667" y="21"/>
                  </a:lnTo>
                  <a:lnTo>
                    <a:pt x="15064" y="21"/>
                  </a:lnTo>
                  <a:close/>
                  <a:moveTo>
                    <a:pt x="14655" y="767"/>
                  </a:moveTo>
                  <a:lnTo>
                    <a:pt x="14261" y="767"/>
                  </a:lnTo>
                  <a:lnTo>
                    <a:pt x="14261" y="21"/>
                  </a:lnTo>
                  <a:lnTo>
                    <a:pt x="14655" y="21"/>
                  </a:lnTo>
                  <a:close/>
                  <a:moveTo>
                    <a:pt x="14250" y="767"/>
                  </a:moveTo>
                  <a:lnTo>
                    <a:pt x="13852" y="767"/>
                  </a:lnTo>
                  <a:lnTo>
                    <a:pt x="13852" y="21"/>
                  </a:lnTo>
                  <a:lnTo>
                    <a:pt x="14250" y="21"/>
                  </a:lnTo>
                  <a:close/>
                  <a:moveTo>
                    <a:pt x="13841" y="767"/>
                  </a:moveTo>
                  <a:lnTo>
                    <a:pt x="13444" y="767"/>
                  </a:lnTo>
                  <a:lnTo>
                    <a:pt x="13444" y="21"/>
                  </a:lnTo>
                  <a:lnTo>
                    <a:pt x="13841" y="21"/>
                  </a:lnTo>
                  <a:close/>
                  <a:moveTo>
                    <a:pt x="13433" y="767"/>
                  </a:moveTo>
                  <a:lnTo>
                    <a:pt x="13035" y="767"/>
                  </a:lnTo>
                  <a:lnTo>
                    <a:pt x="13035" y="21"/>
                  </a:lnTo>
                  <a:lnTo>
                    <a:pt x="13433" y="21"/>
                  </a:lnTo>
                  <a:close/>
                  <a:moveTo>
                    <a:pt x="13024" y="767"/>
                  </a:moveTo>
                  <a:lnTo>
                    <a:pt x="12630" y="767"/>
                  </a:lnTo>
                  <a:lnTo>
                    <a:pt x="12630" y="21"/>
                  </a:lnTo>
                  <a:lnTo>
                    <a:pt x="13024" y="21"/>
                  </a:lnTo>
                  <a:close/>
                  <a:moveTo>
                    <a:pt x="12618" y="767"/>
                  </a:moveTo>
                  <a:lnTo>
                    <a:pt x="12221" y="767"/>
                  </a:lnTo>
                  <a:lnTo>
                    <a:pt x="12221" y="21"/>
                  </a:lnTo>
                  <a:lnTo>
                    <a:pt x="12618" y="21"/>
                  </a:lnTo>
                  <a:close/>
                  <a:moveTo>
                    <a:pt x="12210" y="767"/>
                  </a:moveTo>
                  <a:lnTo>
                    <a:pt x="11813" y="767"/>
                  </a:lnTo>
                  <a:lnTo>
                    <a:pt x="11813" y="21"/>
                  </a:lnTo>
                  <a:lnTo>
                    <a:pt x="12210" y="21"/>
                  </a:lnTo>
                  <a:close/>
                  <a:moveTo>
                    <a:pt x="11801" y="767"/>
                  </a:moveTo>
                  <a:lnTo>
                    <a:pt x="11428" y="767"/>
                  </a:lnTo>
                  <a:lnTo>
                    <a:pt x="11428" y="21"/>
                  </a:lnTo>
                  <a:lnTo>
                    <a:pt x="11801" y="21"/>
                  </a:lnTo>
                  <a:close/>
                  <a:moveTo>
                    <a:pt x="11417" y="767"/>
                  </a:moveTo>
                  <a:lnTo>
                    <a:pt x="11022" y="767"/>
                  </a:lnTo>
                  <a:lnTo>
                    <a:pt x="11022" y="21"/>
                  </a:lnTo>
                  <a:lnTo>
                    <a:pt x="11416" y="21"/>
                  </a:lnTo>
                  <a:close/>
                  <a:moveTo>
                    <a:pt x="11011" y="767"/>
                  </a:moveTo>
                  <a:lnTo>
                    <a:pt x="10614" y="767"/>
                  </a:lnTo>
                  <a:lnTo>
                    <a:pt x="10614" y="21"/>
                  </a:lnTo>
                  <a:lnTo>
                    <a:pt x="11011" y="21"/>
                  </a:lnTo>
                  <a:close/>
                  <a:moveTo>
                    <a:pt x="10603" y="767"/>
                  </a:moveTo>
                  <a:lnTo>
                    <a:pt x="10205" y="767"/>
                  </a:lnTo>
                  <a:lnTo>
                    <a:pt x="10205" y="21"/>
                  </a:lnTo>
                  <a:lnTo>
                    <a:pt x="10603" y="21"/>
                  </a:lnTo>
                  <a:close/>
                  <a:moveTo>
                    <a:pt x="10194" y="767"/>
                  </a:moveTo>
                  <a:lnTo>
                    <a:pt x="9799" y="767"/>
                  </a:lnTo>
                  <a:lnTo>
                    <a:pt x="9799" y="21"/>
                  </a:lnTo>
                  <a:lnTo>
                    <a:pt x="10193" y="21"/>
                  </a:lnTo>
                  <a:close/>
                  <a:moveTo>
                    <a:pt x="9788" y="767"/>
                  </a:moveTo>
                  <a:lnTo>
                    <a:pt x="9390" y="767"/>
                  </a:lnTo>
                  <a:lnTo>
                    <a:pt x="9390" y="21"/>
                  </a:lnTo>
                  <a:lnTo>
                    <a:pt x="9787" y="21"/>
                  </a:lnTo>
                  <a:close/>
                  <a:moveTo>
                    <a:pt x="9380" y="767"/>
                  </a:moveTo>
                  <a:lnTo>
                    <a:pt x="8982" y="767"/>
                  </a:lnTo>
                  <a:lnTo>
                    <a:pt x="8982" y="21"/>
                  </a:lnTo>
                  <a:lnTo>
                    <a:pt x="9379" y="21"/>
                  </a:lnTo>
                  <a:close/>
                  <a:moveTo>
                    <a:pt x="8971" y="767"/>
                  </a:moveTo>
                  <a:lnTo>
                    <a:pt x="8573" y="767"/>
                  </a:lnTo>
                  <a:lnTo>
                    <a:pt x="8573" y="21"/>
                  </a:lnTo>
                  <a:lnTo>
                    <a:pt x="8970" y="21"/>
                  </a:lnTo>
                  <a:close/>
                  <a:moveTo>
                    <a:pt x="8563" y="767"/>
                  </a:moveTo>
                  <a:lnTo>
                    <a:pt x="8168" y="767"/>
                  </a:lnTo>
                  <a:lnTo>
                    <a:pt x="8168" y="21"/>
                  </a:lnTo>
                  <a:lnTo>
                    <a:pt x="8563" y="21"/>
                  </a:lnTo>
                  <a:close/>
                  <a:moveTo>
                    <a:pt x="8157" y="767"/>
                  </a:moveTo>
                  <a:lnTo>
                    <a:pt x="7760" y="767"/>
                  </a:lnTo>
                  <a:lnTo>
                    <a:pt x="7760" y="21"/>
                  </a:lnTo>
                  <a:lnTo>
                    <a:pt x="8157" y="21"/>
                  </a:lnTo>
                  <a:close/>
                  <a:moveTo>
                    <a:pt x="7748" y="767"/>
                  </a:moveTo>
                  <a:lnTo>
                    <a:pt x="7351" y="767"/>
                  </a:lnTo>
                  <a:lnTo>
                    <a:pt x="7351" y="21"/>
                  </a:lnTo>
                  <a:lnTo>
                    <a:pt x="7748" y="21"/>
                  </a:lnTo>
                  <a:close/>
                  <a:moveTo>
                    <a:pt x="7340" y="767"/>
                  </a:moveTo>
                  <a:lnTo>
                    <a:pt x="6946" y="767"/>
                  </a:lnTo>
                  <a:lnTo>
                    <a:pt x="6946" y="21"/>
                  </a:lnTo>
                  <a:lnTo>
                    <a:pt x="7340" y="21"/>
                  </a:lnTo>
                  <a:close/>
                  <a:moveTo>
                    <a:pt x="6934" y="767"/>
                  </a:moveTo>
                  <a:lnTo>
                    <a:pt x="6537" y="767"/>
                  </a:lnTo>
                  <a:lnTo>
                    <a:pt x="6537" y="21"/>
                  </a:lnTo>
                  <a:lnTo>
                    <a:pt x="6934" y="21"/>
                  </a:lnTo>
                  <a:close/>
                  <a:moveTo>
                    <a:pt x="6526" y="767"/>
                  </a:moveTo>
                  <a:lnTo>
                    <a:pt x="6129" y="767"/>
                  </a:lnTo>
                  <a:lnTo>
                    <a:pt x="6129" y="21"/>
                  </a:lnTo>
                  <a:lnTo>
                    <a:pt x="6526" y="21"/>
                  </a:lnTo>
                  <a:close/>
                  <a:moveTo>
                    <a:pt x="6117" y="767"/>
                  </a:moveTo>
                  <a:lnTo>
                    <a:pt x="5720" y="767"/>
                  </a:lnTo>
                  <a:lnTo>
                    <a:pt x="5720" y="21"/>
                  </a:lnTo>
                  <a:lnTo>
                    <a:pt x="6117" y="21"/>
                  </a:lnTo>
                  <a:close/>
                  <a:moveTo>
                    <a:pt x="5709" y="767"/>
                  </a:moveTo>
                  <a:lnTo>
                    <a:pt x="5314" y="767"/>
                  </a:lnTo>
                  <a:lnTo>
                    <a:pt x="5314" y="21"/>
                  </a:lnTo>
                  <a:lnTo>
                    <a:pt x="5709" y="21"/>
                  </a:lnTo>
                  <a:close/>
                  <a:moveTo>
                    <a:pt x="5303" y="767"/>
                  </a:moveTo>
                  <a:lnTo>
                    <a:pt x="4906" y="767"/>
                  </a:lnTo>
                  <a:lnTo>
                    <a:pt x="4906" y="21"/>
                  </a:lnTo>
                  <a:lnTo>
                    <a:pt x="5303" y="21"/>
                  </a:lnTo>
                  <a:close/>
                  <a:moveTo>
                    <a:pt x="4894" y="767"/>
                  </a:moveTo>
                  <a:lnTo>
                    <a:pt x="4497" y="767"/>
                  </a:lnTo>
                  <a:lnTo>
                    <a:pt x="4497" y="21"/>
                  </a:lnTo>
                  <a:lnTo>
                    <a:pt x="4894" y="21"/>
                  </a:lnTo>
                  <a:close/>
                  <a:moveTo>
                    <a:pt x="4486" y="767"/>
                  </a:moveTo>
                  <a:lnTo>
                    <a:pt x="4089" y="767"/>
                  </a:lnTo>
                  <a:lnTo>
                    <a:pt x="4089" y="21"/>
                  </a:lnTo>
                  <a:lnTo>
                    <a:pt x="4486" y="21"/>
                  </a:lnTo>
                  <a:close/>
                  <a:moveTo>
                    <a:pt x="4077" y="767"/>
                  </a:moveTo>
                  <a:lnTo>
                    <a:pt x="3682" y="767"/>
                  </a:lnTo>
                  <a:lnTo>
                    <a:pt x="3682" y="21"/>
                  </a:lnTo>
                  <a:lnTo>
                    <a:pt x="4077" y="21"/>
                  </a:lnTo>
                  <a:close/>
                  <a:moveTo>
                    <a:pt x="3672" y="767"/>
                  </a:moveTo>
                  <a:lnTo>
                    <a:pt x="3274" y="767"/>
                  </a:lnTo>
                  <a:lnTo>
                    <a:pt x="3274" y="21"/>
                  </a:lnTo>
                  <a:lnTo>
                    <a:pt x="3671" y="21"/>
                  </a:lnTo>
                  <a:close/>
                  <a:moveTo>
                    <a:pt x="3263" y="767"/>
                  </a:moveTo>
                  <a:lnTo>
                    <a:pt x="2866" y="767"/>
                  </a:lnTo>
                  <a:lnTo>
                    <a:pt x="2866" y="21"/>
                  </a:lnTo>
                  <a:lnTo>
                    <a:pt x="3263" y="21"/>
                  </a:lnTo>
                  <a:close/>
                  <a:moveTo>
                    <a:pt x="2855" y="767"/>
                  </a:moveTo>
                  <a:lnTo>
                    <a:pt x="2460" y="767"/>
                  </a:lnTo>
                  <a:lnTo>
                    <a:pt x="2460" y="21"/>
                  </a:lnTo>
                  <a:lnTo>
                    <a:pt x="2854" y="21"/>
                  </a:lnTo>
                  <a:close/>
                  <a:moveTo>
                    <a:pt x="2449" y="767"/>
                  </a:moveTo>
                  <a:lnTo>
                    <a:pt x="2052" y="767"/>
                  </a:lnTo>
                  <a:lnTo>
                    <a:pt x="2052" y="21"/>
                  </a:lnTo>
                  <a:lnTo>
                    <a:pt x="2449" y="21"/>
                  </a:lnTo>
                  <a:close/>
                  <a:moveTo>
                    <a:pt x="2040" y="767"/>
                  </a:moveTo>
                  <a:lnTo>
                    <a:pt x="1643" y="767"/>
                  </a:lnTo>
                  <a:lnTo>
                    <a:pt x="1643" y="21"/>
                  </a:lnTo>
                  <a:lnTo>
                    <a:pt x="2040" y="21"/>
                  </a:lnTo>
                  <a:close/>
                  <a:moveTo>
                    <a:pt x="1632" y="767"/>
                  </a:moveTo>
                  <a:lnTo>
                    <a:pt x="1235" y="767"/>
                  </a:lnTo>
                  <a:lnTo>
                    <a:pt x="1235" y="21"/>
                  </a:lnTo>
                  <a:lnTo>
                    <a:pt x="1632" y="21"/>
                  </a:lnTo>
                  <a:close/>
                  <a:moveTo>
                    <a:pt x="1223" y="767"/>
                  </a:moveTo>
                  <a:lnTo>
                    <a:pt x="829" y="767"/>
                  </a:lnTo>
                  <a:lnTo>
                    <a:pt x="829" y="21"/>
                  </a:lnTo>
                  <a:lnTo>
                    <a:pt x="1223" y="21"/>
                  </a:lnTo>
                  <a:close/>
                  <a:moveTo>
                    <a:pt x="817" y="767"/>
                  </a:moveTo>
                  <a:lnTo>
                    <a:pt x="420" y="767"/>
                  </a:lnTo>
                  <a:lnTo>
                    <a:pt x="420" y="21"/>
                  </a:lnTo>
                  <a:lnTo>
                    <a:pt x="817" y="21"/>
                  </a:lnTo>
                  <a:close/>
                  <a:moveTo>
                    <a:pt x="409" y="767"/>
                  </a:moveTo>
                  <a:lnTo>
                    <a:pt x="12" y="767"/>
                  </a:lnTo>
                  <a:lnTo>
                    <a:pt x="12" y="21"/>
                  </a:lnTo>
                  <a:lnTo>
                    <a:pt x="409" y="21"/>
                  </a:lnTo>
                  <a:close/>
                  <a:moveTo>
                    <a:pt x="409" y="788"/>
                  </a:moveTo>
                  <a:lnTo>
                    <a:pt x="409" y="1539"/>
                  </a:lnTo>
                  <a:lnTo>
                    <a:pt x="12" y="1539"/>
                  </a:lnTo>
                  <a:lnTo>
                    <a:pt x="12" y="788"/>
                  </a:lnTo>
                  <a:close/>
                  <a:moveTo>
                    <a:pt x="409" y="1561"/>
                  </a:moveTo>
                  <a:lnTo>
                    <a:pt x="409" y="2311"/>
                  </a:lnTo>
                  <a:lnTo>
                    <a:pt x="12" y="2311"/>
                  </a:lnTo>
                  <a:lnTo>
                    <a:pt x="12" y="1561"/>
                  </a:lnTo>
                  <a:close/>
                  <a:moveTo>
                    <a:pt x="409" y="2333"/>
                  </a:moveTo>
                  <a:lnTo>
                    <a:pt x="409" y="3078"/>
                  </a:lnTo>
                  <a:lnTo>
                    <a:pt x="12" y="3078"/>
                  </a:lnTo>
                  <a:lnTo>
                    <a:pt x="12" y="2333"/>
                  </a:lnTo>
                  <a:close/>
                  <a:moveTo>
                    <a:pt x="409" y="3100"/>
                  </a:moveTo>
                  <a:lnTo>
                    <a:pt x="409" y="3851"/>
                  </a:lnTo>
                  <a:lnTo>
                    <a:pt x="12" y="3851"/>
                  </a:lnTo>
                  <a:lnTo>
                    <a:pt x="12" y="3100"/>
                  </a:lnTo>
                  <a:close/>
                  <a:moveTo>
                    <a:pt x="409" y="3872"/>
                  </a:moveTo>
                  <a:lnTo>
                    <a:pt x="409" y="4623"/>
                  </a:lnTo>
                  <a:lnTo>
                    <a:pt x="12" y="4623"/>
                  </a:lnTo>
                  <a:lnTo>
                    <a:pt x="12" y="3872"/>
                  </a:lnTo>
                  <a:close/>
                  <a:moveTo>
                    <a:pt x="409" y="4644"/>
                  </a:moveTo>
                  <a:lnTo>
                    <a:pt x="409" y="5395"/>
                  </a:lnTo>
                  <a:lnTo>
                    <a:pt x="12" y="5395"/>
                  </a:lnTo>
                  <a:lnTo>
                    <a:pt x="12" y="4644"/>
                  </a:lnTo>
                  <a:close/>
                  <a:moveTo>
                    <a:pt x="409" y="5417"/>
                  </a:moveTo>
                  <a:lnTo>
                    <a:pt x="409" y="6162"/>
                  </a:lnTo>
                  <a:lnTo>
                    <a:pt x="12" y="6162"/>
                  </a:lnTo>
                  <a:lnTo>
                    <a:pt x="12" y="5416"/>
                  </a:lnTo>
                  <a:close/>
                  <a:moveTo>
                    <a:pt x="409" y="6184"/>
                  </a:moveTo>
                  <a:lnTo>
                    <a:pt x="409" y="6934"/>
                  </a:lnTo>
                  <a:lnTo>
                    <a:pt x="12" y="6934"/>
                  </a:lnTo>
                  <a:lnTo>
                    <a:pt x="12" y="6184"/>
                  </a:lnTo>
                  <a:close/>
                  <a:moveTo>
                    <a:pt x="409" y="6956"/>
                  </a:moveTo>
                  <a:lnTo>
                    <a:pt x="409" y="7707"/>
                  </a:lnTo>
                  <a:lnTo>
                    <a:pt x="12" y="7707"/>
                  </a:lnTo>
                  <a:lnTo>
                    <a:pt x="12" y="6956"/>
                  </a:lnTo>
                  <a:close/>
                  <a:moveTo>
                    <a:pt x="409" y="7728"/>
                  </a:moveTo>
                  <a:lnTo>
                    <a:pt x="409" y="8474"/>
                  </a:lnTo>
                  <a:lnTo>
                    <a:pt x="12" y="8474"/>
                  </a:lnTo>
                  <a:lnTo>
                    <a:pt x="12" y="7728"/>
                  </a:lnTo>
                  <a:close/>
                  <a:moveTo>
                    <a:pt x="409" y="8495"/>
                  </a:moveTo>
                  <a:lnTo>
                    <a:pt x="409" y="9246"/>
                  </a:lnTo>
                  <a:lnTo>
                    <a:pt x="12" y="9246"/>
                  </a:lnTo>
                  <a:lnTo>
                    <a:pt x="12" y="8495"/>
                  </a:lnTo>
                  <a:close/>
                  <a:moveTo>
                    <a:pt x="409" y="9267"/>
                  </a:moveTo>
                  <a:lnTo>
                    <a:pt x="409" y="10018"/>
                  </a:lnTo>
                  <a:lnTo>
                    <a:pt x="12" y="10018"/>
                  </a:lnTo>
                  <a:lnTo>
                    <a:pt x="12" y="9267"/>
                  </a:lnTo>
                  <a:close/>
                  <a:moveTo>
                    <a:pt x="409" y="10039"/>
                  </a:moveTo>
                  <a:lnTo>
                    <a:pt x="409" y="10790"/>
                  </a:lnTo>
                  <a:lnTo>
                    <a:pt x="12" y="10790"/>
                  </a:lnTo>
                  <a:lnTo>
                    <a:pt x="12" y="10039"/>
                  </a:lnTo>
                  <a:close/>
                  <a:moveTo>
                    <a:pt x="409" y="10812"/>
                  </a:moveTo>
                  <a:lnTo>
                    <a:pt x="409" y="11557"/>
                  </a:lnTo>
                  <a:lnTo>
                    <a:pt x="12" y="11557"/>
                  </a:lnTo>
                  <a:lnTo>
                    <a:pt x="12" y="10812"/>
                  </a:lnTo>
                  <a:close/>
                  <a:moveTo>
                    <a:pt x="409" y="11579"/>
                  </a:moveTo>
                  <a:lnTo>
                    <a:pt x="409" y="12329"/>
                  </a:lnTo>
                  <a:lnTo>
                    <a:pt x="12" y="12329"/>
                  </a:lnTo>
                  <a:lnTo>
                    <a:pt x="12" y="11579"/>
                  </a:lnTo>
                  <a:close/>
                  <a:moveTo>
                    <a:pt x="409" y="12351"/>
                  </a:moveTo>
                  <a:lnTo>
                    <a:pt x="409" y="13102"/>
                  </a:lnTo>
                  <a:lnTo>
                    <a:pt x="12" y="13102"/>
                  </a:lnTo>
                  <a:lnTo>
                    <a:pt x="12" y="12351"/>
                  </a:lnTo>
                  <a:close/>
                  <a:moveTo>
                    <a:pt x="409" y="13123"/>
                  </a:moveTo>
                  <a:lnTo>
                    <a:pt x="409" y="13874"/>
                  </a:lnTo>
                  <a:lnTo>
                    <a:pt x="12" y="13874"/>
                  </a:lnTo>
                  <a:lnTo>
                    <a:pt x="12" y="13123"/>
                  </a:lnTo>
                  <a:close/>
                  <a:moveTo>
                    <a:pt x="409" y="13895"/>
                  </a:moveTo>
                  <a:lnTo>
                    <a:pt x="409" y="14640"/>
                  </a:lnTo>
                  <a:lnTo>
                    <a:pt x="12" y="14640"/>
                  </a:lnTo>
                  <a:lnTo>
                    <a:pt x="12" y="13894"/>
                  </a:lnTo>
                  <a:close/>
                  <a:moveTo>
                    <a:pt x="409" y="14662"/>
                  </a:moveTo>
                  <a:lnTo>
                    <a:pt x="409" y="15412"/>
                  </a:lnTo>
                  <a:lnTo>
                    <a:pt x="12" y="15412"/>
                  </a:lnTo>
                  <a:lnTo>
                    <a:pt x="12" y="14661"/>
                  </a:lnTo>
                  <a:close/>
                  <a:moveTo>
                    <a:pt x="409" y="15434"/>
                  </a:moveTo>
                  <a:lnTo>
                    <a:pt x="409" y="16184"/>
                  </a:lnTo>
                  <a:lnTo>
                    <a:pt x="12" y="16184"/>
                  </a:lnTo>
                  <a:lnTo>
                    <a:pt x="12" y="15433"/>
                  </a:lnTo>
                  <a:close/>
                  <a:moveTo>
                    <a:pt x="409" y="16207"/>
                  </a:moveTo>
                  <a:lnTo>
                    <a:pt x="409" y="16952"/>
                  </a:lnTo>
                  <a:lnTo>
                    <a:pt x="12" y="16952"/>
                  </a:lnTo>
                  <a:lnTo>
                    <a:pt x="12" y="16207"/>
                  </a:lnTo>
                  <a:close/>
                  <a:moveTo>
                    <a:pt x="409" y="16974"/>
                  </a:moveTo>
                  <a:lnTo>
                    <a:pt x="409" y="17724"/>
                  </a:lnTo>
                  <a:lnTo>
                    <a:pt x="12" y="17724"/>
                  </a:lnTo>
                  <a:lnTo>
                    <a:pt x="12" y="16974"/>
                  </a:lnTo>
                  <a:close/>
                  <a:moveTo>
                    <a:pt x="409" y="17746"/>
                  </a:moveTo>
                  <a:lnTo>
                    <a:pt x="409" y="18497"/>
                  </a:lnTo>
                  <a:lnTo>
                    <a:pt x="12" y="18497"/>
                  </a:lnTo>
                  <a:lnTo>
                    <a:pt x="12" y="17746"/>
                  </a:lnTo>
                  <a:close/>
                  <a:moveTo>
                    <a:pt x="409" y="18518"/>
                  </a:moveTo>
                  <a:lnTo>
                    <a:pt x="409" y="19269"/>
                  </a:lnTo>
                  <a:lnTo>
                    <a:pt x="12" y="19269"/>
                  </a:lnTo>
                  <a:lnTo>
                    <a:pt x="12" y="18518"/>
                  </a:lnTo>
                  <a:close/>
                  <a:moveTo>
                    <a:pt x="409" y="19290"/>
                  </a:moveTo>
                  <a:lnTo>
                    <a:pt x="409" y="20036"/>
                  </a:lnTo>
                  <a:lnTo>
                    <a:pt x="12" y="20036"/>
                  </a:lnTo>
                  <a:lnTo>
                    <a:pt x="12" y="19290"/>
                  </a:lnTo>
                  <a:close/>
                  <a:moveTo>
                    <a:pt x="409" y="20057"/>
                  </a:moveTo>
                  <a:lnTo>
                    <a:pt x="409" y="20808"/>
                  </a:lnTo>
                  <a:lnTo>
                    <a:pt x="12" y="20808"/>
                  </a:lnTo>
                  <a:lnTo>
                    <a:pt x="12" y="20057"/>
                  </a:lnTo>
                  <a:close/>
                  <a:moveTo>
                    <a:pt x="409" y="20830"/>
                  </a:moveTo>
                  <a:lnTo>
                    <a:pt x="409" y="21580"/>
                  </a:lnTo>
                  <a:lnTo>
                    <a:pt x="12" y="21580"/>
                  </a:lnTo>
                  <a:lnTo>
                    <a:pt x="12" y="20830"/>
                  </a:lnTo>
                  <a:close/>
                  <a:moveTo>
                    <a:pt x="420" y="20830"/>
                  </a:moveTo>
                  <a:lnTo>
                    <a:pt x="817" y="20830"/>
                  </a:lnTo>
                  <a:lnTo>
                    <a:pt x="817" y="21580"/>
                  </a:lnTo>
                  <a:lnTo>
                    <a:pt x="420" y="21580"/>
                  </a:lnTo>
                  <a:close/>
                  <a:moveTo>
                    <a:pt x="829" y="20830"/>
                  </a:moveTo>
                  <a:lnTo>
                    <a:pt x="1223" y="20830"/>
                  </a:lnTo>
                  <a:lnTo>
                    <a:pt x="1223" y="21580"/>
                  </a:lnTo>
                  <a:lnTo>
                    <a:pt x="829" y="21580"/>
                  </a:lnTo>
                  <a:close/>
                  <a:moveTo>
                    <a:pt x="1235" y="20830"/>
                  </a:moveTo>
                  <a:lnTo>
                    <a:pt x="1632" y="20830"/>
                  </a:lnTo>
                  <a:lnTo>
                    <a:pt x="1632" y="21580"/>
                  </a:lnTo>
                  <a:lnTo>
                    <a:pt x="1235" y="21580"/>
                  </a:lnTo>
                  <a:close/>
                  <a:moveTo>
                    <a:pt x="1643" y="20830"/>
                  </a:moveTo>
                  <a:lnTo>
                    <a:pt x="2040" y="20830"/>
                  </a:lnTo>
                  <a:lnTo>
                    <a:pt x="2040" y="21580"/>
                  </a:lnTo>
                  <a:lnTo>
                    <a:pt x="1643" y="21580"/>
                  </a:lnTo>
                  <a:close/>
                  <a:moveTo>
                    <a:pt x="2052" y="20830"/>
                  </a:moveTo>
                  <a:lnTo>
                    <a:pt x="2449" y="20830"/>
                  </a:lnTo>
                  <a:lnTo>
                    <a:pt x="2449" y="21580"/>
                  </a:lnTo>
                  <a:lnTo>
                    <a:pt x="2052" y="21580"/>
                  </a:lnTo>
                  <a:close/>
                  <a:moveTo>
                    <a:pt x="2460" y="20830"/>
                  </a:moveTo>
                  <a:lnTo>
                    <a:pt x="2854" y="20830"/>
                  </a:lnTo>
                  <a:lnTo>
                    <a:pt x="2854" y="21580"/>
                  </a:lnTo>
                  <a:lnTo>
                    <a:pt x="2460" y="21580"/>
                  </a:lnTo>
                  <a:close/>
                  <a:moveTo>
                    <a:pt x="2866" y="20830"/>
                  </a:moveTo>
                  <a:lnTo>
                    <a:pt x="3263" y="20830"/>
                  </a:lnTo>
                  <a:lnTo>
                    <a:pt x="3263" y="21580"/>
                  </a:lnTo>
                  <a:lnTo>
                    <a:pt x="2865" y="21580"/>
                  </a:lnTo>
                  <a:close/>
                  <a:moveTo>
                    <a:pt x="3274" y="20830"/>
                  </a:moveTo>
                  <a:lnTo>
                    <a:pt x="3671" y="20830"/>
                  </a:lnTo>
                  <a:lnTo>
                    <a:pt x="3671" y="21580"/>
                  </a:lnTo>
                  <a:lnTo>
                    <a:pt x="3274" y="21580"/>
                  </a:lnTo>
                  <a:close/>
                  <a:moveTo>
                    <a:pt x="3683" y="20830"/>
                  </a:moveTo>
                  <a:lnTo>
                    <a:pt x="4077" y="20830"/>
                  </a:lnTo>
                  <a:lnTo>
                    <a:pt x="4077" y="21580"/>
                  </a:lnTo>
                  <a:lnTo>
                    <a:pt x="3682" y="21580"/>
                  </a:lnTo>
                  <a:close/>
                  <a:moveTo>
                    <a:pt x="4089" y="20830"/>
                  </a:moveTo>
                  <a:lnTo>
                    <a:pt x="4486" y="20830"/>
                  </a:lnTo>
                  <a:lnTo>
                    <a:pt x="4486" y="21580"/>
                  </a:lnTo>
                  <a:lnTo>
                    <a:pt x="4089" y="21580"/>
                  </a:lnTo>
                  <a:close/>
                  <a:moveTo>
                    <a:pt x="4497" y="20830"/>
                  </a:moveTo>
                  <a:lnTo>
                    <a:pt x="4894" y="20830"/>
                  </a:lnTo>
                  <a:lnTo>
                    <a:pt x="4894" y="21580"/>
                  </a:lnTo>
                  <a:lnTo>
                    <a:pt x="4497" y="21580"/>
                  </a:lnTo>
                  <a:close/>
                  <a:moveTo>
                    <a:pt x="4906" y="20830"/>
                  </a:moveTo>
                  <a:lnTo>
                    <a:pt x="5303" y="20830"/>
                  </a:lnTo>
                  <a:lnTo>
                    <a:pt x="5303" y="21580"/>
                  </a:lnTo>
                  <a:lnTo>
                    <a:pt x="4906" y="21580"/>
                  </a:lnTo>
                  <a:close/>
                  <a:moveTo>
                    <a:pt x="5314" y="20830"/>
                  </a:moveTo>
                  <a:lnTo>
                    <a:pt x="5709" y="20830"/>
                  </a:lnTo>
                  <a:lnTo>
                    <a:pt x="5709" y="21580"/>
                  </a:lnTo>
                  <a:lnTo>
                    <a:pt x="5314" y="21580"/>
                  </a:lnTo>
                  <a:close/>
                  <a:moveTo>
                    <a:pt x="5720" y="20830"/>
                  </a:moveTo>
                  <a:lnTo>
                    <a:pt x="6117" y="20830"/>
                  </a:lnTo>
                  <a:lnTo>
                    <a:pt x="6117" y="21580"/>
                  </a:lnTo>
                  <a:lnTo>
                    <a:pt x="5720" y="21580"/>
                  </a:lnTo>
                  <a:close/>
                  <a:moveTo>
                    <a:pt x="6129" y="20830"/>
                  </a:moveTo>
                  <a:lnTo>
                    <a:pt x="6526" y="20830"/>
                  </a:lnTo>
                  <a:lnTo>
                    <a:pt x="6526" y="21580"/>
                  </a:lnTo>
                  <a:lnTo>
                    <a:pt x="6129" y="21580"/>
                  </a:lnTo>
                  <a:close/>
                  <a:moveTo>
                    <a:pt x="6537" y="20830"/>
                  </a:moveTo>
                  <a:lnTo>
                    <a:pt x="6934" y="20830"/>
                  </a:lnTo>
                  <a:lnTo>
                    <a:pt x="6934" y="21580"/>
                  </a:lnTo>
                  <a:lnTo>
                    <a:pt x="6537" y="21580"/>
                  </a:lnTo>
                  <a:close/>
                  <a:moveTo>
                    <a:pt x="6946" y="20830"/>
                  </a:moveTo>
                  <a:lnTo>
                    <a:pt x="7340" y="20830"/>
                  </a:lnTo>
                  <a:lnTo>
                    <a:pt x="7340" y="21580"/>
                  </a:lnTo>
                  <a:lnTo>
                    <a:pt x="6946" y="21580"/>
                  </a:lnTo>
                  <a:close/>
                  <a:moveTo>
                    <a:pt x="7351" y="20830"/>
                  </a:moveTo>
                  <a:lnTo>
                    <a:pt x="7748" y="20830"/>
                  </a:lnTo>
                  <a:lnTo>
                    <a:pt x="7748" y="21580"/>
                  </a:lnTo>
                  <a:lnTo>
                    <a:pt x="7351" y="21580"/>
                  </a:lnTo>
                  <a:close/>
                  <a:moveTo>
                    <a:pt x="7760" y="20830"/>
                  </a:moveTo>
                  <a:lnTo>
                    <a:pt x="8157" y="20830"/>
                  </a:lnTo>
                  <a:lnTo>
                    <a:pt x="8157" y="21580"/>
                  </a:lnTo>
                  <a:lnTo>
                    <a:pt x="7760" y="21580"/>
                  </a:lnTo>
                  <a:close/>
                  <a:moveTo>
                    <a:pt x="8168" y="20830"/>
                  </a:moveTo>
                  <a:lnTo>
                    <a:pt x="8563" y="20830"/>
                  </a:lnTo>
                  <a:lnTo>
                    <a:pt x="8563" y="21580"/>
                  </a:lnTo>
                  <a:lnTo>
                    <a:pt x="8168" y="21580"/>
                  </a:lnTo>
                  <a:close/>
                  <a:moveTo>
                    <a:pt x="8574" y="20830"/>
                  </a:moveTo>
                  <a:lnTo>
                    <a:pt x="8971" y="20830"/>
                  </a:lnTo>
                  <a:lnTo>
                    <a:pt x="8971" y="21580"/>
                  </a:lnTo>
                  <a:lnTo>
                    <a:pt x="8573" y="21580"/>
                  </a:lnTo>
                  <a:close/>
                  <a:moveTo>
                    <a:pt x="8983" y="20830"/>
                  </a:moveTo>
                  <a:lnTo>
                    <a:pt x="9380" y="20830"/>
                  </a:lnTo>
                  <a:lnTo>
                    <a:pt x="9380" y="21580"/>
                  </a:lnTo>
                  <a:lnTo>
                    <a:pt x="8982" y="21580"/>
                  </a:lnTo>
                  <a:close/>
                  <a:moveTo>
                    <a:pt x="9391" y="20830"/>
                  </a:moveTo>
                  <a:lnTo>
                    <a:pt x="9788" y="20830"/>
                  </a:lnTo>
                  <a:lnTo>
                    <a:pt x="9788" y="21580"/>
                  </a:lnTo>
                  <a:lnTo>
                    <a:pt x="9390" y="21580"/>
                  </a:lnTo>
                  <a:close/>
                  <a:moveTo>
                    <a:pt x="9800" y="20830"/>
                  </a:moveTo>
                  <a:lnTo>
                    <a:pt x="10194" y="20830"/>
                  </a:lnTo>
                  <a:lnTo>
                    <a:pt x="10194" y="21580"/>
                  </a:lnTo>
                  <a:lnTo>
                    <a:pt x="9799" y="21580"/>
                  </a:lnTo>
                  <a:close/>
                  <a:moveTo>
                    <a:pt x="10205" y="20830"/>
                  </a:moveTo>
                  <a:lnTo>
                    <a:pt x="10603" y="20830"/>
                  </a:lnTo>
                  <a:lnTo>
                    <a:pt x="10603" y="21580"/>
                  </a:lnTo>
                  <a:lnTo>
                    <a:pt x="10205" y="21580"/>
                  </a:lnTo>
                  <a:close/>
                  <a:moveTo>
                    <a:pt x="10614" y="20830"/>
                  </a:moveTo>
                  <a:lnTo>
                    <a:pt x="11011" y="20830"/>
                  </a:lnTo>
                  <a:lnTo>
                    <a:pt x="11011" y="21580"/>
                  </a:lnTo>
                  <a:lnTo>
                    <a:pt x="10614" y="21580"/>
                  </a:lnTo>
                  <a:close/>
                  <a:moveTo>
                    <a:pt x="11022" y="20830"/>
                  </a:moveTo>
                  <a:lnTo>
                    <a:pt x="11417" y="20830"/>
                  </a:lnTo>
                  <a:lnTo>
                    <a:pt x="11417" y="21580"/>
                  </a:lnTo>
                  <a:lnTo>
                    <a:pt x="11022" y="21580"/>
                  </a:lnTo>
                  <a:close/>
                  <a:moveTo>
                    <a:pt x="11428" y="20830"/>
                  </a:moveTo>
                  <a:lnTo>
                    <a:pt x="11801" y="20830"/>
                  </a:lnTo>
                  <a:lnTo>
                    <a:pt x="11801" y="21580"/>
                  </a:lnTo>
                  <a:lnTo>
                    <a:pt x="11428" y="21580"/>
                  </a:lnTo>
                  <a:close/>
                  <a:moveTo>
                    <a:pt x="11813" y="20830"/>
                  </a:moveTo>
                  <a:lnTo>
                    <a:pt x="12210" y="20830"/>
                  </a:lnTo>
                  <a:lnTo>
                    <a:pt x="12210" y="21580"/>
                  </a:lnTo>
                  <a:lnTo>
                    <a:pt x="11813" y="21580"/>
                  </a:lnTo>
                  <a:close/>
                  <a:moveTo>
                    <a:pt x="12221" y="20830"/>
                  </a:moveTo>
                  <a:lnTo>
                    <a:pt x="12618" y="20830"/>
                  </a:lnTo>
                  <a:lnTo>
                    <a:pt x="12618" y="21580"/>
                  </a:lnTo>
                  <a:lnTo>
                    <a:pt x="12221" y="21580"/>
                  </a:lnTo>
                  <a:close/>
                  <a:moveTo>
                    <a:pt x="12630" y="20830"/>
                  </a:moveTo>
                  <a:lnTo>
                    <a:pt x="13024" y="20830"/>
                  </a:lnTo>
                  <a:lnTo>
                    <a:pt x="13024" y="21580"/>
                  </a:lnTo>
                  <a:lnTo>
                    <a:pt x="12630" y="21580"/>
                  </a:lnTo>
                  <a:close/>
                  <a:moveTo>
                    <a:pt x="13035" y="20830"/>
                  </a:moveTo>
                  <a:lnTo>
                    <a:pt x="13433" y="20830"/>
                  </a:lnTo>
                  <a:lnTo>
                    <a:pt x="13433" y="21580"/>
                  </a:lnTo>
                  <a:lnTo>
                    <a:pt x="13035" y="21580"/>
                  </a:lnTo>
                  <a:close/>
                  <a:moveTo>
                    <a:pt x="13444" y="20830"/>
                  </a:moveTo>
                  <a:lnTo>
                    <a:pt x="13841" y="20830"/>
                  </a:lnTo>
                  <a:lnTo>
                    <a:pt x="13841" y="21580"/>
                  </a:lnTo>
                  <a:lnTo>
                    <a:pt x="13444" y="21580"/>
                  </a:lnTo>
                  <a:close/>
                  <a:moveTo>
                    <a:pt x="13852" y="20830"/>
                  </a:moveTo>
                  <a:lnTo>
                    <a:pt x="14250" y="20830"/>
                  </a:lnTo>
                  <a:lnTo>
                    <a:pt x="14250" y="21580"/>
                  </a:lnTo>
                  <a:lnTo>
                    <a:pt x="13852" y="21580"/>
                  </a:lnTo>
                  <a:close/>
                  <a:moveTo>
                    <a:pt x="14261" y="20830"/>
                  </a:moveTo>
                  <a:lnTo>
                    <a:pt x="14655" y="20830"/>
                  </a:lnTo>
                  <a:lnTo>
                    <a:pt x="14655" y="21580"/>
                  </a:lnTo>
                  <a:lnTo>
                    <a:pt x="14261" y="21580"/>
                  </a:lnTo>
                  <a:close/>
                  <a:moveTo>
                    <a:pt x="14667" y="20830"/>
                  </a:moveTo>
                  <a:lnTo>
                    <a:pt x="15064" y="20830"/>
                  </a:lnTo>
                  <a:lnTo>
                    <a:pt x="15064" y="21580"/>
                  </a:lnTo>
                  <a:lnTo>
                    <a:pt x="14667" y="21580"/>
                  </a:lnTo>
                  <a:close/>
                  <a:moveTo>
                    <a:pt x="15075" y="20830"/>
                  </a:moveTo>
                  <a:lnTo>
                    <a:pt x="15472" y="20830"/>
                  </a:lnTo>
                  <a:lnTo>
                    <a:pt x="15472" y="21580"/>
                  </a:lnTo>
                  <a:lnTo>
                    <a:pt x="15075" y="21580"/>
                  </a:lnTo>
                  <a:close/>
                  <a:moveTo>
                    <a:pt x="15484" y="20830"/>
                  </a:moveTo>
                  <a:lnTo>
                    <a:pt x="15878" y="20830"/>
                  </a:lnTo>
                  <a:lnTo>
                    <a:pt x="15878" y="21580"/>
                  </a:lnTo>
                  <a:lnTo>
                    <a:pt x="15484" y="21580"/>
                  </a:lnTo>
                  <a:close/>
                  <a:moveTo>
                    <a:pt x="15890" y="20830"/>
                  </a:moveTo>
                  <a:lnTo>
                    <a:pt x="16287" y="20830"/>
                  </a:lnTo>
                  <a:lnTo>
                    <a:pt x="16287" y="21580"/>
                  </a:lnTo>
                  <a:lnTo>
                    <a:pt x="15890" y="21580"/>
                  </a:lnTo>
                  <a:close/>
                  <a:moveTo>
                    <a:pt x="16298" y="20830"/>
                  </a:moveTo>
                  <a:lnTo>
                    <a:pt x="16695" y="20830"/>
                  </a:lnTo>
                  <a:lnTo>
                    <a:pt x="16695" y="21580"/>
                  </a:lnTo>
                  <a:lnTo>
                    <a:pt x="16298" y="21580"/>
                  </a:lnTo>
                  <a:close/>
                  <a:moveTo>
                    <a:pt x="16707" y="20830"/>
                  </a:moveTo>
                  <a:lnTo>
                    <a:pt x="17104" y="20830"/>
                  </a:lnTo>
                  <a:lnTo>
                    <a:pt x="17104" y="21580"/>
                  </a:lnTo>
                  <a:lnTo>
                    <a:pt x="16707" y="21580"/>
                  </a:lnTo>
                  <a:close/>
                  <a:moveTo>
                    <a:pt x="17115" y="20830"/>
                  </a:moveTo>
                  <a:lnTo>
                    <a:pt x="17509" y="20830"/>
                  </a:lnTo>
                  <a:lnTo>
                    <a:pt x="17509" y="21580"/>
                  </a:lnTo>
                  <a:lnTo>
                    <a:pt x="17115" y="21580"/>
                  </a:lnTo>
                  <a:close/>
                  <a:moveTo>
                    <a:pt x="17521" y="20830"/>
                  </a:moveTo>
                  <a:lnTo>
                    <a:pt x="17918" y="20830"/>
                  </a:lnTo>
                  <a:lnTo>
                    <a:pt x="17918" y="21580"/>
                  </a:lnTo>
                  <a:lnTo>
                    <a:pt x="17521" y="21580"/>
                  </a:lnTo>
                  <a:close/>
                  <a:moveTo>
                    <a:pt x="17929" y="20830"/>
                  </a:moveTo>
                  <a:lnTo>
                    <a:pt x="18327" y="20830"/>
                  </a:lnTo>
                  <a:lnTo>
                    <a:pt x="18327" y="21580"/>
                  </a:lnTo>
                  <a:lnTo>
                    <a:pt x="17929" y="21580"/>
                  </a:lnTo>
                  <a:close/>
                  <a:moveTo>
                    <a:pt x="18338" y="20830"/>
                  </a:moveTo>
                  <a:lnTo>
                    <a:pt x="18735" y="20830"/>
                  </a:lnTo>
                  <a:lnTo>
                    <a:pt x="18735" y="21580"/>
                  </a:lnTo>
                  <a:lnTo>
                    <a:pt x="18338" y="21580"/>
                  </a:lnTo>
                  <a:close/>
                  <a:moveTo>
                    <a:pt x="18746" y="20830"/>
                  </a:moveTo>
                  <a:lnTo>
                    <a:pt x="19141" y="20830"/>
                  </a:lnTo>
                  <a:lnTo>
                    <a:pt x="19141" y="21580"/>
                  </a:lnTo>
                  <a:lnTo>
                    <a:pt x="18746" y="21580"/>
                  </a:lnTo>
                  <a:close/>
                  <a:moveTo>
                    <a:pt x="19152" y="20830"/>
                  </a:moveTo>
                  <a:lnTo>
                    <a:pt x="19549" y="20830"/>
                  </a:lnTo>
                  <a:lnTo>
                    <a:pt x="19549" y="21580"/>
                  </a:lnTo>
                  <a:lnTo>
                    <a:pt x="19152" y="21580"/>
                  </a:lnTo>
                  <a:close/>
                  <a:moveTo>
                    <a:pt x="19561" y="20830"/>
                  </a:moveTo>
                  <a:lnTo>
                    <a:pt x="19958" y="20830"/>
                  </a:lnTo>
                  <a:lnTo>
                    <a:pt x="19958" y="21580"/>
                  </a:lnTo>
                  <a:lnTo>
                    <a:pt x="19561" y="21580"/>
                  </a:lnTo>
                  <a:close/>
                  <a:moveTo>
                    <a:pt x="19969" y="20830"/>
                  </a:moveTo>
                  <a:lnTo>
                    <a:pt x="20364" y="20830"/>
                  </a:lnTo>
                  <a:lnTo>
                    <a:pt x="20364" y="21580"/>
                  </a:lnTo>
                  <a:lnTo>
                    <a:pt x="19969" y="21580"/>
                  </a:lnTo>
                  <a:close/>
                  <a:moveTo>
                    <a:pt x="20375" y="20830"/>
                  </a:moveTo>
                  <a:lnTo>
                    <a:pt x="20772" y="20830"/>
                  </a:lnTo>
                  <a:lnTo>
                    <a:pt x="20772" y="21580"/>
                  </a:lnTo>
                  <a:lnTo>
                    <a:pt x="20374" y="21580"/>
                  </a:lnTo>
                  <a:close/>
                  <a:moveTo>
                    <a:pt x="20783" y="20830"/>
                  </a:moveTo>
                  <a:lnTo>
                    <a:pt x="21181" y="20830"/>
                  </a:lnTo>
                  <a:lnTo>
                    <a:pt x="21181" y="21580"/>
                  </a:lnTo>
                  <a:lnTo>
                    <a:pt x="20783" y="21580"/>
                  </a:lnTo>
                  <a:close/>
                  <a:moveTo>
                    <a:pt x="21192" y="20830"/>
                  </a:moveTo>
                  <a:lnTo>
                    <a:pt x="21589" y="20830"/>
                  </a:lnTo>
                  <a:lnTo>
                    <a:pt x="21589" y="21580"/>
                  </a:lnTo>
                  <a:lnTo>
                    <a:pt x="21191" y="21580"/>
                  </a:lnTo>
                  <a:close/>
                  <a:moveTo>
                    <a:pt x="21192" y="20808"/>
                  </a:moveTo>
                  <a:lnTo>
                    <a:pt x="21192" y="20057"/>
                  </a:lnTo>
                  <a:lnTo>
                    <a:pt x="21589" y="20057"/>
                  </a:lnTo>
                  <a:lnTo>
                    <a:pt x="21589" y="20808"/>
                  </a:lnTo>
                  <a:close/>
                  <a:moveTo>
                    <a:pt x="21192" y="20036"/>
                  </a:moveTo>
                  <a:lnTo>
                    <a:pt x="21192" y="19290"/>
                  </a:lnTo>
                  <a:lnTo>
                    <a:pt x="21589" y="19290"/>
                  </a:lnTo>
                  <a:lnTo>
                    <a:pt x="21589" y="20036"/>
                  </a:lnTo>
                  <a:close/>
                  <a:moveTo>
                    <a:pt x="21192" y="19269"/>
                  </a:moveTo>
                  <a:lnTo>
                    <a:pt x="21192" y="18518"/>
                  </a:lnTo>
                  <a:lnTo>
                    <a:pt x="21589" y="18518"/>
                  </a:lnTo>
                  <a:lnTo>
                    <a:pt x="21589" y="19269"/>
                  </a:lnTo>
                  <a:close/>
                  <a:moveTo>
                    <a:pt x="21192" y="18497"/>
                  </a:moveTo>
                  <a:lnTo>
                    <a:pt x="21192" y="17746"/>
                  </a:lnTo>
                  <a:lnTo>
                    <a:pt x="21589" y="17746"/>
                  </a:lnTo>
                  <a:lnTo>
                    <a:pt x="21589" y="18497"/>
                  </a:lnTo>
                  <a:close/>
                  <a:moveTo>
                    <a:pt x="21192" y="17724"/>
                  </a:moveTo>
                  <a:lnTo>
                    <a:pt x="21192" y="16974"/>
                  </a:lnTo>
                  <a:lnTo>
                    <a:pt x="21589" y="16974"/>
                  </a:lnTo>
                  <a:lnTo>
                    <a:pt x="21589" y="17724"/>
                  </a:lnTo>
                  <a:close/>
                  <a:moveTo>
                    <a:pt x="21192" y="16952"/>
                  </a:moveTo>
                  <a:lnTo>
                    <a:pt x="21192" y="16207"/>
                  </a:lnTo>
                  <a:lnTo>
                    <a:pt x="21589" y="16207"/>
                  </a:lnTo>
                  <a:lnTo>
                    <a:pt x="21589" y="16952"/>
                  </a:lnTo>
                  <a:close/>
                  <a:moveTo>
                    <a:pt x="21192" y="16185"/>
                  </a:moveTo>
                  <a:lnTo>
                    <a:pt x="21192" y="15434"/>
                  </a:lnTo>
                  <a:lnTo>
                    <a:pt x="21589" y="15434"/>
                  </a:lnTo>
                  <a:lnTo>
                    <a:pt x="21589" y="16184"/>
                  </a:lnTo>
                  <a:close/>
                  <a:moveTo>
                    <a:pt x="21192" y="15413"/>
                  </a:moveTo>
                  <a:lnTo>
                    <a:pt x="21192" y="14662"/>
                  </a:lnTo>
                  <a:lnTo>
                    <a:pt x="21589" y="14662"/>
                  </a:lnTo>
                  <a:lnTo>
                    <a:pt x="21589" y="15412"/>
                  </a:lnTo>
                  <a:close/>
                  <a:moveTo>
                    <a:pt x="21192" y="14641"/>
                  </a:moveTo>
                  <a:lnTo>
                    <a:pt x="21192" y="13895"/>
                  </a:lnTo>
                  <a:lnTo>
                    <a:pt x="21589" y="13895"/>
                  </a:lnTo>
                  <a:lnTo>
                    <a:pt x="21589" y="14640"/>
                  </a:lnTo>
                  <a:close/>
                  <a:moveTo>
                    <a:pt x="21192" y="13874"/>
                  </a:moveTo>
                  <a:lnTo>
                    <a:pt x="21192" y="13123"/>
                  </a:lnTo>
                  <a:lnTo>
                    <a:pt x="21589" y="13123"/>
                  </a:lnTo>
                  <a:lnTo>
                    <a:pt x="21589" y="13874"/>
                  </a:lnTo>
                  <a:close/>
                  <a:moveTo>
                    <a:pt x="21192" y="13102"/>
                  </a:moveTo>
                  <a:lnTo>
                    <a:pt x="21192" y="12351"/>
                  </a:lnTo>
                  <a:lnTo>
                    <a:pt x="21589" y="12351"/>
                  </a:lnTo>
                  <a:lnTo>
                    <a:pt x="21589" y="13102"/>
                  </a:lnTo>
                  <a:close/>
                  <a:moveTo>
                    <a:pt x="21192" y="12329"/>
                  </a:moveTo>
                  <a:lnTo>
                    <a:pt x="21192" y="11579"/>
                  </a:lnTo>
                  <a:lnTo>
                    <a:pt x="21589" y="11579"/>
                  </a:lnTo>
                  <a:lnTo>
                    <a:pt x="21589" y="12329"/>
                  </a:lnTo>
                  <a:close/>
                  <a:moveTo>
                    <a:pt x="21192" y="11557"/>
                  </a:moveTo>
                  <a:lnTo>
                    <a:pt x="21192" y="10812"/>
                  </a:lnTo>
                  <a:lnTo>
                    <a:pt x="21589" y="10812"/>
                  </a:lnTo>
                  <a:lnTo>
                    <a:pt x="21589" y="11557"/>
                  </a:lnTo>
                  <a:close/>
                  <a:moveTo>
                    <a:pt x="21192" y="10790"/>
                  </a:moveTo>
                  <a:lnTo>
                    <a:pt x="21192" y="10039"/>
                  </a:lnTo>
                  <a:lnTo>
                    <a:pt x="21589" y="10039"/>
                  </a:lnTo>
                  <a:lnTo>
                    <a:pt x="21589" y="10790"/>
                  </a:lnTo>
                  <a:close/>
                  <a:moveTo>
                    <a:pt x="21192" y="10018"/>
                  </a:moveTo>
                  <a:lnTo>
                    <a:pt x="21192" y="9267"/>
                  </a:lnTo>
                  <a:lnTo>
                    <a:pt x="21589" y="9267"/>
                  </a:lnTo>
                  <a:lnTo>
                    <a:pt x="21589" y="10018"/>
                  </a:lnTo>
                  <a:close/>
                  <a:moveTo>
                    <a:pt x="21192" y="9246"/>
                  </a:moveTo>
                  <a:lnTo>
                    <a:pt x="21192" y="8495"/>
                  </a:lnTo>
                  <a:lnTo>
                    <a:pt x="21589" y="8495"/>
                  </a:lnTo>
                  <a:lnTo>
                    <a:pt x="21589" y="9246"/>
                  </a:lnTo>
                  <a:close/>
                  <a:moveTo>
                    <a:pt x="21192" y="8474"/>
                  </a:moveTo>
                  <a:lnTo>
                    <a:pt x="21192" y="7728"/>
                  </a:lnTo>
                  <a:lnTo>
                    <a:pt x="21589" y="7728"/>
                  </a:lnTo>
                  <a:lnTo>
                    <a:pt x="21589" y="8474"/>
                  </a:lnTo>
                  <a:close/>
                  <a:moveTo>
                    <a:pt x="21192" y="7707"/>
                  </a:moveTo>
                  <a:lnTo>
                    <a:pt x="21192" y="6956"/>
                  </a:lnTo>
                  <a:lnTo>
                    <a:pt x="21589" y="6956"/>
                  </a:lnTo>
                  <a:lnTo>
                    <a:pt x="21589" y="7707"/>
                  </a:lnTo>
                  <a:close/>
                  <a:moveTo>
                    <a:pt x="21192" y="6934"/>
                  </a:moveTo>
                  <a:lnTo>
                    <a:pt x="21192" y="6184"/>
                  </a:lnTo>
                  <a:lnTo>
                    <a:pt x="21589" y="6184"/>
                  </a:lnTo>
                  <a:lnTo>
                    <a:pt x="21589" y="6934"/>
                  </a:lnTo>
                  <a:close/>
                  <a:moveTo>
                    <a:pt x="21192" y="6162"/>
                  </a:moveTo>
                  <a:lnTo>
                    <a:pt x="21192" y="5416"/>
                  </a:lnTo>
                  <a:lnTo>
                    <a:pt x="21589" y="5416"/>
                  </a:lnTo>
                  <a:lnTo>
                    <a:pt x="21589" y="6162"/>
                  </a:lnTo>
                  <a:close/>
                  <a:moveTo>
                    <a:pt x="21192" y="5395"/>
                  </a:moveTo>
                  <a:lnTo>
                    <a:pt x="21192" y="4644"/>
                  </a:lnTo>
                  <a:lnTo>
                    <a:pt x="21589" y="4644"/>
                  </a:lnTo>
                  <a:lnTo>
                    <a:pt x="21589" y="5395"/>
                  </a:lnTo>
                  <a:close/>
                  <a:moveTo>
                    <a:pt x="21192" y="4623"/>
                  </a:moveTo>
                  <a:lnTo>
                    <a:pt x="21192" y="3872"/>
                  </a:lnTo>
                  <a:lnTo>
                    <a:pt x="21589" y="3872"/>
                  </a:lnTo>
                  <a:lnTo>
                    <a:pt x="21589" y="4622"/>
                  </a:lnTo>
                  <a:close/>
                  <a:moveTo>
                    <a:pt x="21192" y="3851"/>
                  </a:moveTo>
                  <a:lnTo>
                    <a:pt x="21192" y="3100"/>
                  </a:lnTo>
                  <a:lnTo>
                    <a:pt x="21589" y="3100"/>
                  </a:lnTo>
                  <a:lnTo>
                    <a:pt x="21589" y="3850"/>
                  </a:lnTo>
                  <a:close/>
                  <a:moveTo>
                    <a:pt x="21192" y="3078"/>
                  </a:moveTo>
                  <a:lnTo>
                    <a:pt x="21192" y="2333"/>
                  </a:lnTo>
                  <a:lnTo>
                    <a:pt x="21589" y="2333"/>
                  </a:lnTo>
                  <a:lnTo>
                    <a:pt x="21589" y="3078"/>
                  </a:lnTo>
                  <a:close/>
                  <a:moveTo>
                    <a:pt x="21192" y="2311"/>
                  </a:moveTo>
                  <a:lnTo>
                    <a:pt x="21192" y="1561"/>
                  </a:lnTo>
                  <a:lnTo>
                    <a:pt x="21589" y="1561"/>
                  </a:lnTo>
                  <a:lnTo>
                    <a:pt x="21589" y="2311"/>
                  </a:lnTo>
                  <a:close/>
                  <a:moveTo>
                    <a:pt x="21192" y="1539"/>
                  </a:moveTo>
                  <a:lnTo>
                    <a:pt x="21192" y="788"/>
                  </a:lnTo>
                  <a:lnTo>
                    <a:pt x="21589" y="788"/>
                  </a:lnTo>
                  <a:lnTo>
                    <a:pt x="21589" y="1539"/>
                  </a:lnTo>
                  <a:close/>
                  <a:moveTo>
                    <a:pt x="21192" y="767"/>
                  </a:moveTo>
                  <a:lnTo>
                    <a:pt x="21192" y="21"/>
                  </a:lnTo>
                  <a:lnTo>
                    <a:pt x="21589" y="21"/>
                  </a:lnTo>
                  <a:lnTo>
                    <a:pt x="21589" y="767"/>
                  </a:lnTo>
                  <a:close/>
                </a:path>
              </a:pathLst>
            </a:custGeom>
            <a:solidFill>
              <a:srgbClr val="000000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1828165">
                <a:defRPr sz="3600" b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1800"/>
            </a:p>
          </p:txBody>
        </p:sp>
      </p:grpSp>
      <p:sp>
        <p:nvSpPr>
          <p:cNvPr id="59" name="圆角矩形"/>
          <p:cNvSpPr/>
          <p:nvPr/>
        </p:nvSpPr>
        <p:spPr>
          <a:xfrm>
            <a:off x="5456732" y="6702839"/>
            <a:ext cx="7298356" cy="1551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3D17E"/>
              </a:gs>
              <a:gs pos="100000">
                <a:srgbClr val="F3B341"/>
              </a:gs>
            </a:gsLst>
            <a:lin ang="2700000"/>
          </a:gradFill>
          <a:ln w="12700">
            <a:miter lim="400000"/>
          </a:ln>
        </p:spPr>
        <p:txBody>
          <a:bodyPr lIns="0" tIns="0" rIns="0" bIns="0"/>
          <a:lstStyle/>
          <a:p>
            <a:pPr algn="l" defTabSz="1828165">
              <a:defRPr sz="3600" b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60" name="圆角矩形"/>
          <p:cNvSpPr/>
          <p:nvPr/>
        </p:nvSpPr>
        <p:spPr>
          <a:xfrm>
            <a:off x="-410422" y="6702839"/>
            <a:ext cx="8377147" cy="1551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4B4B8"/>
              </a:gs>
              <a:gs pos="100000">
                <a:srgbClr val="63D3C5"/>
              </a:gs>
            </a:gsLst>
            <a:lin ang="2700000"/>
          </a:gradFill>
          <a:ln w="12700">
            <a:miter lim="400000"/>
          </a:ln>
        </p:spPr>
        <p:txBody>
          <a:bodyPr tIns="45702" bIns="45702"/>
          <a:lstStyle/>
          <a:p>
            <a:pPr algn="l" defTabSz="1828165">
              <a:defRPr sz="3600" b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6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57379" y="6536532"/>
            <a:ext cx="72165" cy="24141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slow" advTm="6486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385" y="608400"/>
            <a:ext cx="10968914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85" y="1490400"/>
            <a:ext cx="10968914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1984" y="6314400"/>
            <a:ext cx="2699929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5893" y="6314400"/>
            <a:ext cx="3959897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69" y="6314400"/>
            <a:ext cx="2699929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6486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255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版权所有©202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金赛药业</a:t>
            </a: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4924426"/>
            <a:ext cx="9505315" cy="1277620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2599176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背景图"/>
          <p:cNvPicPr>
            <a:picLocks noChangeAspect="1"/>
          </p:cNvPicPr>
          <p:nvPr/>
        </p:nvPicPr>
        <p:blipFill rotWithShape="1">
          <a:blip r:embed="rId2"/>
          <a:srcRect l="17086"/>
          <a:stretch>
            <a:fillRect/>
          </a:stretch>
        </p:blipFill>
        <p:spPr>
          <a:xfrm>
            <a:off x="0" y="0"/>
            <a:ext cx="527558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5285519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500000000000000" pitchFamily="34" charset="-122"/>
              <a:ea typeface="思源黑体 CN Light" panose="020B0500000000000000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642620"/>
            <a:ext cx="1453515" cy="67627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sz="quarter" idx="10" hasCustomPrompt="1"/>
          </p:nvPr>
        </p:nvSpPr>
        <p:spPr>
          <a:xfrm>
            <a:off x="5810250" y="1736436"/>
            <a:ext cx="5689600" cy="46135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810250" y="895927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u="sng" dirty="0">
                <a:latin typeface="微软雅黑" panose="020B0503020204020204" charset="-122"/>
                <a:ea typeface="微软雅黑" panose="020B0503020204020204" charset="-122"/>
              </a:rPr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59116473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05367" y="191884"/>
            <a:ext cx="11386632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838025" y="925286"/>
            <a:ext cx="10679060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805367" y="795231"/>
            <a:ext cx="10711719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46544"/>
      </p:ext>
    </p:extLst>
  </p:cSld>
  <p:clrMapOvr>
    <a:masterClrMapping/>
  </p:clrMapOvr>
  <p:transition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0842175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989453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54359"/>
      </p:ext>
    </p:extLst>
  </p:cSld>
  <p:clrMapOvr>
    <a:masterClrMapping/>
  </p:clrMapOvr>
  <p:transition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913" y="795231"/>
            <a:ext cx="11517087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-1" r="29552" b="35116"/>
          <a:stretch>
            <a:fillRect/>
          </a:stretch>
        </p:blipFill>
        <p:spPr>
          <a:xfrm>
            <a:off x="314816" y="191884"/>
            <a:ext cx="360098" cy="603348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sz="quarter" idx="17" hasCustomPrompt="1"/>
          </p:nvPr>
        </p:nvSpPr>
        <p:spPr>
          <a:xfrm>
            <a:off x="674913" y="925286"/>
            <a:ext cx="10842172" cy="5551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>
              <a:lnSpc>
                <a:spcPct val="100000"/>
              </a:lnSpc>
              <a:defRPr sz="2000" b="0"/>
            </a:lvl2pPr>
            <a:lvl3pPr marL="1028700" indent="-205740">
              <a:lnSpc>
                <a:spcPct val="100000"/>
              </a:lnSpc>
              <a:buFont typeface="Calibri" panose="020F0502020204030204" charset="0"/>
              <a:buChar char="‒"/>
              <a:defRPr sz="1600" b="0"/>
            </a:lvl3pPr>
            <a:lvl4pPr marL="152019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4pPr>
            <a:lvl5pPr marL="193167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8338850"/>
      </p:ext>
    </p:extLst>
  </p:cSld>
  <p:clrMapOvr>
    <a:masterClrMapping/>
  </p:clrMapOvr>
  <p:transition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838025" y="795231"/>
            <a:ext cx="10515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/>
        </p:nvGrpSpPr>
        <p:grpSpPr bwMode="auto">
          <a:xfrm>
            <a:off x="305029" y="378411"/>
            <a:ext cx="390372" cy="205979"/>
            <a:chOff x="0" y="0"/>
            <a:chExt cx="1041399" cy="549275"/>
          </a:xfrm>
        </p:grpSpPr>
        <p:sp>
          <p:nvSpPr>
            <p:cNvPr id="12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425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/>
          </p:nvPr>
        </p:nvSpPr>
        <p:spPr>
          <a:xfrm>
            <a:off x="838378" y="160659"/>
            <a:ext cx="10515600" cy="633413"/>
          </a:xfrm>
        </p:spPr>
        <p:txBody>
          <a:bodyPr anchor="ctr">
            <a:normAutofit/>
          </a:bodyPr>
          <a:lstStyle>
            <a:lvl1pPr marL="0" indent="0"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64004014"/>
      </p:ext>
    </p:extLst>
  </p:cSld>
  <p:clrMapOvr>
    <a:masterClrMapping/>
  </p:clrMapOvr>
  <p:transition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6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5937" y="365125"/>
            <a:ext cx="11160125" cy="54269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2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398071" y="365125"/>
            <a:ext cx="1277992" cy="511787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510257" y="929299"/>
            <a:ext cx="11160125" cy="0"/>
          </a:xfrm>
          <a:prstGeom prst="line">
            <a:avLst/>
          </a:prstGeom>
          <a:ln w="3810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99748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1386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赛楼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百年成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6" name="内容占位符 8"/>
          <p:cNvSpPr txBox="1"/>
          <p:nvPr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zh-TW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版权所有©202</a:t>
            </a:r>
            <a:r>
              <a:rPr lang="en-US" altLang="zh-TW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TW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金赛药业</a:t>
            </a:r>
            <a:endParaRPr lang="zh-TW" altLang="en-US" sz="1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金赛LOGO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838200" y="4924426"/>
            <a:ext cx="10748645" cy="127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764BF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/>
              <a:t>谢谢！</a:t>
            </a:r>
          </a:p>
        </p:txBody>
      </p:sp>
      <p:pic>
        <p:nvPicPr>
          <p:cNvPr id="9" name="图片 8" descr="金赛楼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49276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-3175"/>
            <a:ext cx="12192000" cy="4927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100000"/>
                </a:schemeClr>
              </a:gs>
              <a:gs pos="64300">
                <a:srgbClr val="0042D1">
                  <a:alpha val="30000"/>
                </a:srgbClr>
              </a:gs>
              <a:gs pos="100000">
                <a:schemeClr val="accent6">
                  <a:alpha val="15000"/>
                </a:schemeClr>
              </a:gs>
            </a:gsLst>
            <a:lin ang="20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 descr="百年成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2230" y="968375"/>
            <a:ext cx="1395095" cy="3182620"/>
          </a:xfrm>
          <a:prstGeom prst="rect">
            <a:avLst/>
          </a:prstGeom>
        </p:spPr>
      </p:pic>
      <p:sp>
        <p:nvSpPr>
          <p:cNvPr id="12" name="内容占位符 8"/>
          <p:cNvSpPr txBox="1"/>
          <p:nvPr userDrawn="1"/>
        </p:nvSpPr>
        <p:spPr>
          <a:xfrm>
            <a:off x="8484870" y="271780"/>
            <a:ext cx="3296920" cy="290195"/>
          </a:xfrm>
          <a:prstGeom prst="rect">
            <a:avLst/>
          </a:prstGeom>
        </p:spPr>
        <p:txBody>
          <a:bodyPr/>
          <a:lstStyle>
            <a:lvl1pPr marL="0" indent="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None/>
              <a:defRPr sz="1800" kern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Helvetica Neue" panose="02000503000000020004" charset="0"/>
              </a:defRPr>
            </a:lvl1pPr>
            <a:lvl2pPr marL="127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2pPr>
            <a:lvl3pPr marL="190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3pPr>
            <a:lvl4pPr marL="2540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4pPr>
            <a:lvl5pPr marL="31750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panose="020005030000000200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zh-TW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版权所有©202</a:t>
            </a:r>
            <a:r>
              <a:rPr lang="en-US" altLang="zh-TW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TW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金赛药业</a:t>
            </a:r>
            <a:endParaRPr lang="zh-TW" altLang="en-US" sz="1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3" name="图片 12" descr="金赛LOGO-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3515" y="5624195"/>
            <a:ext cx="124333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813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0069195" y="6501765"/>
            <a:ext cx="1684655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000">
                <a:solidFill>
                  <a:srgbClr val="4C4948"/>
                </a:solidFill>
                <a:latin typeface="微软雅黑" panose="020B0503020204020204" charset="-122"/>
                <a:ea typeface="微软雅黑" panose="020B0503020204020204" charset="-122"/>
              </a:rPr>
              <a:t>仅供内部学习使用</a:t>
            </a:r>
          </a:p>
        </p:txBody>
      </p:sp>
    </p:spTree>
    <p:extLst>
      <p:ext uri="{BB962C8B-B14F-4D97-AF65-F5344CB8AC3E}">
        <p14:creationId xmlns:p14="http://schemas.microsoft.com/office/powerpoint/2010/main" val="4510465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C9B4BC-5EB4-406E-95D6-E22CAA68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8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7197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B8BC81-9586-42B0-AFEE-211CE1719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510"/>
            <a:ext cx="10515600" cy="4828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7197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>
                <a:solidFill>
                  <a:srgbClr val="07197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solidFill>
                  <a:srgbClr val="07197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solidFill>
                  <a:srgbClr val="07197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solidFill>
                  <a:srgbClr val="07197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45CF8A-0AF3-4374-9901-B39731C8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8A17381-8A0F-4385-890E-903D49486069}" type="datetimeFigureOut">
              <a:rPr lang="zh-CN" altLang="en-US" smtClean="0"/>
              <a:pPr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EAD1AC-088B-4C18-9C46-536F81DB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F9397A-BAAE-4CE4-AB70-772228E8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55B011E-E503-4F3A-806F-F023588E1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3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5937" y="365125"/>
            <a:ext cx="11160125" cy="54269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2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398071" y="365125"/>
            <a:ext cx="1277992" cy="511787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510257" y="929299"/>
            <a:ext cx="11160125" cy="0"/>
          </a:xfrm>
          <a:prstGeom prst="line">
            <a:avLst/>
          </a:prstGeom>
          <a:ln w="3810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51.xml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3.emf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oleObject" Target="../embeddings/oleObject3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oleObject" Target="../embeddings/oleObject5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73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4.xml"/><Relationship Id="rId9" Type="http://schemas.openxmlformats.org/officeDocument/2006/relationships/tags" Target="../tags/tag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ags" Target="../tags/tag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4" imgW="3810" imgH="3810" progId="TCLayout.ActiveDocument.1">
                  <p:embed/>
                </p:oleObj>
              </mc:Choice>
              <mc:Fallback>
                <p:oleObj name="think-cell 幻灯片" r:id="rId14" imgW="3810" imgH="381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F0E6BA06-6072-4288-87BB-13096180392F}"/>
              </a:ext>
            </a:extLst>
          </p:cNvPr>
          <p:cNvSpPr txBox="1"/>
          <p:nvPr userDrawn="1"/>
        </p:nvSpPr>
        <p:spPr>
          <a:xfrm>
            <a:off x="9788165" y="6581001"/>
            <a:ext cx="2403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华文仿宋" panose="02010600040101010101" pitchFamily="2" charset="-122"/>
                <a:ea typeface="华文仿宋" panose="02010600040101010101" pitchFamily="2" charset="-122"/>
              </a:rPr>
              <a:t>内部资料，严禁外传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30" r:id="rId11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1" imgW="3810" imgH="3810" progId="TCLayout.ActiveDocument.1">
                  <p:embed/>
                </p:oleObj>
              </mc:Choice>
              <mc:Fallback>
                <p:oleObj name="think-cell 幻灯片" r:id="rId11" imgW="3810" imgH="381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0135">
              <a:defRPr/>
            </a:pPr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0135">
              <a:defRPr/>
            </a:pPr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0135">
              <a:defRPr/>
            </a:pPr>
            <a:fld id="{E69B0AF6-45E4-4119-ACD5-3BC51CA20B8F}" type="slidenum">
              <a:rPr lang="zh-CN" altLang="en-US" smtClean="0">
                <a:solidFill>
                  <a:srgbClr val="0B1D7A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B1D7A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ct val="18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215" indent="-205740" algn="l" defTabSz="822960" rtl="0" eaLnBrk="1" latinLnBrk="0" hangingPunct="1">
        <a:lnSpc>
          <a:spcPct val="90000"/>
        </a:lnSpc>
        <a:spcBef>
          <a:spcPct val="9000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4" imgW="3810" imgH="3810" progId="TCLayout.ActiveDocument.1">
                  <p:embed/>
                </p:oleObj>
              </mc:Choice>
              <mc:Fallback>
                <p:oleObj name="think-cell 幻灯片" r:id="rId14" imgW="3810" imgH="381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5" imgW="3810" imgH="3810" progId="TCLayout.ActiveDocument.1">
                  <p:embed/>
                </p:oleObj>
              </mc:Choice>
              <mc:Fallback>
                <p:oleObj name="think-cell 幻灯片" r:id="rId15" imgW="3810" imgH="381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4" imgW="4445" imgH="4445" progId="TCLayout.ActiveDocument.1">
                  <p:embed/>
                </p:oleObj>
              </mc:Choice>
              <mc:Fallback>
                <p:oleObj name="think-cell 幻灯片" r:id="rId14" imgW="4445" imgH="444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6" imgW="4445" imgH="4445" progId="TCLayout.ActiveDocument.1">
                  <p:embed/>
                </p:oleObj>
              </mc:Choice>
              <mc:Fallback>
                <p:oleObj name="think-cell 幻灯片" r:id="rId16" imgW="4445" imgH="444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4" imgW="3810" imgH="3810" progId="TCLayout.ActiveDocument.1">
                  <p:embed/>
                </p:oleObj>
              </mc:Choice>
              <mc:Fallback>
                <p:oleObj name="think-cell 幻灯片" r:id="rId14" imgW="3810" imgH="381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9" r:id="rId11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72104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69853" y="6685280"/>
            <a:ext cx="13090137" cy="172720"/>
            <a:chOff x="0" y="9853"/>
            <a:chExt cx="40014" cy="458"/>
          </a:xfrm>
        </p:grpSpPr>
        <p:sp>
          <p:nvSpPr>
            <p:cNvPr id="59" name="圆角矩形"/>
            <p:cNvSpPr/>
            <p:nvPr userDrawn="1">
              <p:custDataLst>
                <p:tags r:id="rId8"/>
              </p:custDataLst>
            </p:nvPr>
          </p:nvSpPr>
          <p:spPr>
            <a:xfrm flipV="1">
              <a:off x="18482" y="9853"/>
              <a:ext cx="21532" cy="4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3D17E"/>
                </a:gs>
                <a:gs pos="100000">
                  <a:srgbClr val="F3B341"/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/>
            <a:lstStyle/>
            <a:p>
              <a:pPr algn="l" defTabSz="1828165">
                <a:defRPr sz="3600" b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lang="zh-CN" altLang="en-US" sz="2700">
                <a:ea typeface="宋体" panose="02010600030101010101" pitchFamily="2" charset="-122"/>
              </a:endParaRPr>
            </a:p>
          </p:txBody>
        </p:sp>
        <p:sp>
          <p:nvSpPr>
            <p:cNvPr id="60" name="圆角矩形"/>
            <p:cNvSpPr/>
            <p:nvPr userDrawn="1">
              <p:custDataLst>
                <p:tags r:id="rId9"/>
              </p:custDataLst>
            </p:nvPr>
          </p:nvSpPr>
          <p:spPr>
            <a:xfrm flipV="1">
              <a:off x="0" y="9853"/>
              <a:ext cx="24715" cy="4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54B4B8"/>
                </a:gs>
                <a:gs pos="100000">
                  <a:srgbClr val="63D3C5"/>
                </a:gs>
              </a:gsLst>
              <a:lin ang="2700000"/>
            </a:gradFill>
            <a:ln w="12700">
              <a:miter lim="400000"/>
            </a:ln>
          </p:spPr>
          <p:txBody>
            <a:bodyPr tIns="68580" bIns="68580"/>
            <a:lstStyle/>
            <a:p>
              <a:pPr algn="l" defTabSz="1828165">
                <a:defRPr sz="3600" b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sz="2700"/>
            </a:p>
          </p:txBody>
        </p:sp>
      </p:grpSp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5720" y="-76200"/>
            <a:ext cx="11985324" cy="1206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ransition spd="slow" advTm="6486">
    <p:push dir="u"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5" imgW="3810" imgH="3810" progId="TCLayout.ActiveDocument.1">
                  <p:embed/>
                </p:oleObj>
              </mc:Choice>
              <mc:Fallback>
                <p:oleObj name="think-cell 幻灯片" r:id="rId15" imgW="3810" imgH="3810" progId="TCLayout.ActiveDocument.1">
                  <p:embed/>
                  <p:pic>
                    <p:nvPicPr>
                      <p:cNvPr id="2" name="think-cell data - do not delete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20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56" r:id="rId11"/>
    <p:sldLayoutId id="2147483761" r:id="rId12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500000000000000" pitchFamily="34" charset="-122"/>
          <a:ea typeface="思源黑体 CN Light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huanlan.zhihu.com/p/348837632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huanlan.zhihu.com/p/34883763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slideLayout" Target="../slideLayouts/slideLayout79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2" Type="http://schemas.openxmlformats.org/officeDocument/2006/relationships/tags" Target="../tags/tag107.xml"/><Relationship Id="rId16" Type="http://schemas.openxmlformats.org/officeDocument/2006/relationships/image" Target="../media/image45.jpe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image" Target="../media/image44.png"/><Relationship Id="rId10" Type="http://schemas.openxmlformats.org/officeDocument/2006/relationships/tags" Target="../tags/tag115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50.png"/><Relationship Id="rId2" Type="http://schemas.openxmlformats.org/officeDocument/2006/relationships/tags" Target="../tags/tag119.xml"/><Relationship Id="rId16" Type="http://schemas.openxmlformats.org/officeDocument/2006/relationships/image" Target="../media/image49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5" Type="http://schemas.openxmlformats.org/officeDocument/2006/relationships/image" Target="../media/image48.png"/><Relationship Id="rId10" Type="http://schemas.openxmlformats.org/officeDocument/2006/relationships/tags" Target="../tags/tag127.xml"/><Relationship Id="rId19" Type="http://schemas.openxmlformats.org/officeDocument/2006/relationships/image" Target="../media/image52.png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55.tif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3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50.png"/><Relationship Id="rId2" Type="http://schemas.openxmlformats.org/officeDocument/2006/relationships/tags" Target="../tags/tag135.xml"/><Relationship Id="rId16" Type="http://schemas.openxmlformats.org/officeDocument/2006/relationships/image" Target="../media/image49.png"/><Relationship Id="rId20" Type="http://schemas.openxmlformats.org/officeDocument/2006/relationships/image" Target="../media/image60.pn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5" Type="http://schemas.openxmlformats.org/officeDocument/2006/relationships/tags" Target="../tags/tag138.xml"/><Relationship Id="rId15" Type="http://schemas.openxmlformats.org/officeDocument/2006/relationships/image" Target="../media/image48.png"/><Relationship Id="rId10" Type="http://schemas.openxmlformats.org/officeDocument/2006/relationships/tags" Target="../tags/tag143.xml"/><Relationship Id="rId19" Type="http://schemas.openxmlformats.org/officeDocument/2006/relationships/image" Target="../media/image52.png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tags" Target="../tags/tag64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tags" Target="../tags/tag67.xml"/><Relationship Id="rId47" Type="http://schemas.openxmlformats.org/officeDocument/2006/relationships/image" Target="../media/image20.jpeg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40" Type="http://schemas.openxmlformats.org/officeDocument/2006/relationships/tags" Target="../tags/tag65.xml"/><Relationship Id="rId45" Type="http://schemas.openxmlformats.org/officeDocument/2006/relationships/image" Target="../media/image18.emf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4" Type="http://schemas.openxmlformats.org/officeDocument/2006/relationships/image" Target="../media/image17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43" Type="http://schemas.openxmlformats.org/officeDocument/2006/relationships/slideLayout" Target="../slideLayouts/slideLayout79.xml"/><Relationship Id="rId48" Type="http://schemas.openxmlformats.org/officeDocument/2006/relationships/image" Target="../media/image21.png"/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image" Target="../media/image19.png"/><Relationship Id="rId20" Type="http://schemas.openxmlformats.org/officeDocument/2006/relationships/tags" Target="../tags/tag45.xml"/><Relationship Id="rId4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21" Type="http://schemas.openxmlformats.org/officeDocument/2006/relationships/tags" Target="../tags/tag88.xml"/><Relationship Id="rId34" Type="http://schemas.openxmlformats.org/officeDocument/2006/relationships/tags" Target="../tags/tag101.xml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tags" Target="../tags/tag100.xml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tags" Target="../tags/tag99.xml"/><Relationship Id="rId37" Type="http://schemas.openxmlformats.org/officeDocument/2006/relationships/slideLayout" Target="../slideLayouts/slideLayout79.xml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tags" Target="../tags/tag103.xml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tags" Target="../tags/tag98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tags" Target="../tags/tag102.xml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4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1CF50039-A7C9-4210-9FD0-0F59D4DBA489}"/>
              </a:ext>
            </a:extLst>
          </p:cNvPr>
          <p:cNvSpPr txBox="1">
            <a:spLocks/>
          </p:cNvSpPr>
          <p:nvPr/>
        </p:nvSpPr>
        <p:spPr>
          <a:xfrm>
            <a:off x="1244063" y="2151062"/>
            <a:ext cx="9505950" cy="1277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产品核心信息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差异化优势（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version2.0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b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 Y-PEG-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5F609E-BAF9-45B1-9013-8D79AF3E8B53}"/>
              </a:ext>
            </a:extLst>
          </p:cNvPr>
          <p:cNvSpPr txBox="1"/>
          <p:nvPr/>
        </p:nvSpPr>
        <p:spPr>
          <a:xfrm>
            <a:off x="4286053" y="5831321"/>
            <a:ext cx="361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产品策略部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A60CC8-44CA-42C4-8516-C2C02701C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PEG</a:t>
            </a:r>
            <a:r>
              <a:rPr lang="zh-CN" altLang="en-US" dirty="0"/>
              <a:t>纯度低会增加严重不良反应，还会导致</a:t>
            </a:r>
            <a:r>
              <a:rPr lang="en-US" altLang="zh-CN" dirty="0"/>
              <a:t>PEG</a:t>
            </a:r>
            <a:r>
              <a:rPr lang="zh-CN" altLang="en-US" dirty="0"/>
              <a:t>化药物半衰期稳定性差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1DE9801-CB6F-462C-9B69-768BCF68ABA9}"/>
              </a:ext>
            </a:extLst>
          </p:cNvPr>
          <p:cNvGrpSpPr>
            <a:grpSpLocks noChangeAspect="1"/>
          </p:cNvGrpSpPr>
          <p:nvPr/>
        </p:nvGrpSpPr>
        <p:grpSpPr>
          <a:xfrm>
            <a:off x="717861" y="1572644"/>
            <a:ext cx="1672175" cy="4041571"/>
            <a:chOff x="1039300" y="2283718"/>
            <a:chExt cx="1057238" cy="2208285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BCE56BC-B52C-4F83-B07E-9E21CE09E32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7" b="1"/>
            <a:stretch>
              <a:fillRect/>
            </a:stretch>
          </p:blipFill>
          <p:spPr bwMode="auto">
            <a:xfrm>
              <a:off x="1039300" y="2283718"/>
              <a:ext cx="540000" cy="2208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图片 15" descr="图片包含 室内, 瓶子, 冰箱, 食物&#10;&#10;AI 生成的内容可能不正确。">
              <a:extLst>
                <a:ext uri="{FF2B5EF4-FFF2-40B4-BE49-F238E27FC236}">
                  <a16:creationId xmlns:a16="http://schemas.microsoft.com/office/drawing/2014/main" id="{0474B656-7707-40B1-A6BE-A397FB9F7E1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3" r="35918" b="40748"/>
            <a:stretch>
              <a:fillRect/>
            </a:stretch>
          </p:blipFill>
          <p:spPr>
            <a:xfrm>
              <a:off x="1556538" y="2283718"/>
              <a:ext cx="540000" cy="2208285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4C524BD-7FE6-4ABB-AF04-F0B152172630}"/>
              </a:ext>
            </a:extLst>
          </p:cNvPr>
          <p:cNvSpPr txBox="1"/>
          <p:nvPr/>
        </p:nvSpPr>
        <p:spPr>
          <a:xfrm>
            <a:off x="674913" y="5773659"/>
            <a:ext cx="880110" cy="524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4A21BF-CD8B-4949-91F3-E45CE528DCCA}"/>
              </a:ext>
            </a:extLst>
          </p:cNvPr>
          <p:cNvSpPr txBox="1"/>
          <p:nvPr/>
        </p:nvSpPr>
        <p:spPr>
          <a:xfrm>
            <a:off x="1496339" y="5784513"/>
            <a:ext cx="830811" cy="524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52560DF-23E8-425E-BC88-3EDD98BBFADA}"/>
              </a:ext>
            </a:extLst>
          </p:cNvPr>
          <p:cNvSpPr/>
          <p:nvPr/>
        </p:nvSpPr>
        <p:spPr bwMode="auto">
          <a:xfrm>
            <a:off x="1535948" y="2189553"/>
            <a:ext cx="839871" cy="693965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EF8E8C7-A667-45F0-8869-358AAB910FF6}"/>
              </a:ext>
            </a:extLst>
          </p:cNvPr>
          <p:cNvCxnSpPr/>
          <p:nvPr/>
        </p:nvCxnSpPr>
        <p:spPr>
          <a:xfrm>
            <a:off x="2375819" y="2471240"/>
            <a:ext cx="6431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25FF37A-902D-4BBE-9B6D-63F0E1682CF4}"/>
              </a:ext>
            </a:extLst>
          </p:cNvPr>
          <p:cNvSpPr txBox="1"/>
          <p:nvPr/>
        </p:nvSpPr>
        <p:spPr>
          <a:xfrm>
            <a:off x="3055762" y="2303198"/>
            <a:ext cx="1210588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高分子杂质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0E0DBE8-3C42-4810-B5D3-B1BF67255C16}"/>
              </a:ext>
            </a:extLst>
          </p:cNvPr>
          <p:cNvSpPr txBox="1"/>
          <p:nvPr/>
        </p:nvSpPr>
        <p:spPr>
          <a:xfrm>
            <a:off x="5202811" y="2303198"/>
            <a:ext cx="1844287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高分子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DD76E34-A7E9-4CC5-8CAC-9CE17E56D47A}"/>
              </a:ext>
            </a:extLst>
          </p:cNvPr>
          <p:cNvSpPr txBox="1"/>
          <p:nvPr/>
        </p:nvSpPr>
        <p:spPr>
          <a:xfrm>
            <a:off x="5202811" y="3680344"/>
            <a:ext cx="1825052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低分子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5707252-121E-47E7-9821-B1B3503C8DCA}"/>
              </a:ext>
            </a:extLst>
          </p:cNvPr>
          <p:cNvSpPr txBox="1"/>
          <p:nvPr/>
        </p:nvSpPr>
        <p:spPr>
          <a:xfrm>
            <a:off x="7934118" y="2303198"/>
            <a:ext cx="1210588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循环清除慢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BCE8179-3152-47B8-8256-EA6271000B94}"/>
              </a:ext>
            </a:extLst>
          </p:cNvPr>
          <p:cNvSpPr txBox="1"/>
          <p:nvPr/>
        </p:nvSpPr>
        <p:spPr>
          <a:xfrm>
            <a:off x="7934118" y="3690655"/>
            <a:ext cx="1210588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循环清除快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13BCF97-E03C-4ACF-8BC2-B6DD984EDE3B}"/>
              </a:ext>
            </a:extLst>
          </p:cNvPr>
          <p:cNvSpPr/>
          <p:nvPr/>
        </p:nvSpPr>
        <p:spPr bwMode="auto">
          <a:xfrm>
            <a:off x="1535948" y="3572452"/>
            <a:ext cx="839871" cy="693965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58BD245-663F-42BC-8207-5A9A14A8EE85}"/>
              </a:ext>
            </a:extLst>
          </p:cNvPr>
          <p:cNvCxnSpPr/>
          <p:nvPr/>
        </p:nvCxnSpPr>
        <p:spPr>
          <a:xfrm>
            <a:off x="2375819" y="3854138"/>
            <a:ext cx="6431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0FB7860-5CBB-4E39-A35A-EF1816069D8A}"/>
              </a:ext>
            </a:extLst>
          </p:cNvPr>
          <p:cNvSpPr txBox="1"/>
          <p:nvPr/>
        </p:nvSpPr>
        <p:spPr>
          <a:xfrm>
            <a:off x="3047296" y="3680342"/>
            <a:ext cx="1210588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低分子杂质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8A5AB29-6814-4FF7-A6F0-7F6245CABF42}"/>
              </a:ext>
            </a:extLst>
          </p:cNvPr>
          <p:cNvSpPr txBox="1"/>
          <p:nvPr/>
        </p:nvSpPr>
        <p:spPr>
          <a:xfrm>
            <a:off x="3386438" y="5217065"/>
            <a:ext cx="1208985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杂质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A71FC4-119C-4C1C-A498-8DBD36AAF260}"/>
              </a:ext>
            </a:extLst>
          </p:cNvPr>
          <p:cNvSpPr txBox="1"/>
          <p:nvPr/>
        </p:nvSpPr>
        <p:spPr>
          <a:xfrm>
            <a:off x="674912" y="1193010"/>
            <a:ext cx="328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电泳对比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2C52D695-F061-4077-8DFA-AE2F009D71E8}"/>
              </a:ext>
            </a:extLst>
          </p:cNvPr>
          <p:cNvCxnSpPr>
            <a:cxnSpLocks/>
          </p:cNvCxnSpPr>
          <p:nvPr/>
        </p:nvCxnSpPr>
        <p:spPr>
          <a:xfrm>
            <a:off x="4450121" y="2471240"/>
            <a:ext cx="5689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A22BBFA-B570-43D6-B852-30A85EE61300}"/>
              </a:ext>
            </a:extLst>
          </p:cNvPr>
          <p:cNvCxnSpPr>
            <a:cxnSpLocks/>
          </p:cNvCxnSpPr>
          <p:nvPr/>
        </p:nvCxnSpPr>
        <p:spPr>
          <a:xfrm>
            <a:off x="4450121" y="3849620"/>
            <a:ext cx="6400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25B29773-14F6-4506-AEEA-E7D02E35D1E2}"/>
              </a:ext>
            </a:extLst>
          </p:cNvPr>
          <p:cNvCxnSpPr>
            <a:cxnSpLocks/>
          </p:cNvCxnSpPr>
          <p:nvPr/>
        </p:nvCxnSpPr>
        <p:spPr>
          <a:xfrm>
            <a:off x="7183161" y="2471240"/>
            <a:ext cx="5689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9BFB54E-F8A1-4AB4-9FDB-379B6D182735}"/>
              </a:ext>
            </a:extLst>
          </p:cNvPr>
          <p:cNvCxnSpPr>
            <a:cxnSpLocks/>
          </p:cNvCxnSpPr>
          <p:nvPr/>
        </p:nvCxnSpPr>
        <p:spPr>
          <a:xfrm>
            <a:off x="7183161" y="3849620"/>
            <a:ext cx="6400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箭头: 右 40">
            <a:extLst>
              <a:ext uri="{FF2B5EF4-FFF2-40B4-BE49-F238E27FC236}">
                <a16:creationId xmlns:a16="http://schemas.microsoft.com/office/drawing/2014/main" id="{3ADCB2AC-7BF7-419B-BDFE-C570292035A3}"/>
              </a:ext>
            </a:extLst>
          </p:cNvPr>
          <p:cNvSpPr/>
          <p:nvPr/>
        </p:nvSpPr>
        <p:spPr>
          <a:xfrm>
            <a:off x="9144706" y="3027680"/>
            <a:ext cx="659694" cy="338554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0C4C0B7-EECD-47B6-BF9C-CAB386DB77A0}"/>
              </a:ext>
            </a:extLst>
          </p:cNvPr>
          <p:cNvSpPr/>
          <p:nvPr/>
        </p:nvSpPr>
        <p:spPr>
          <a:xfrm>
            <a:off x="10031726" y="2563507"/>
            <a:ext cx="1340092" cy="13280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半衰期稳定性差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0B11E0-6464-4829-B32D-2318A08F6506}"/>
              </a:ext>
            </a:extLst>
          </p:cNvPr>
          <p:cNvSpPr/>
          <p:nvPr/>
        </p:nvSpPr>
        <p:spPr>
          <a:xfrm>
            <a:off x="1496339" y="5039360"/>
            <a:ext cx="1063981" cy="693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0D55567-B104-40C1-9B79-77CE6F49C047}"/>
              </a:ext>
            </a:extLst>
          </p:cNvPr>
          <p:cNvCxnSpPr>
            <a:cxnSpLocks/>
          </p:cNvCxnSpPr>
          <p:nvPr/>
        </p:nvCxnSpPr>
        <p:spPr>
          <a:xfrm flipV="1">
            <a:off x="2560320" y="5386342"/>
            <a:ext cx="82611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1BC48614-270A-4482-BBB1-01D10F6BA414}"/>
              </a:ext>
            </a:extLst>
          </p:cNvPr>
          <p:cNvSpPr txBox="1"/>
          <p:nvPr/>
        </p:nvSpPr>
        <p:spPr>
          <a:xfrm>
            <a:off x="5450029" y="5155509"/>
            <a:ext cx="3084372" cy="400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增加药物严重不良反应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E6111932-DC37-4F9C-B321-DB4C2D3499C7}"/>
              </a:ext>
            </a:extLst>
          </p:cNvPr>
          <p:cNvCxnSpPr>
            <a:cxnSpLocks/>
          </p:cNvCxnSpPr>
          <p:nvPr/>
        </p:nvCxnSpPr>
        <p:spPr>
          <a:xfrm>
            <a:off x="4595423" y="5386342"/>
            <a:ext cx="8261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844677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9EA0E3-CF44-4A8B-BECE-77722FE91A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U-PEG-</a:t>
            </a:r>
            <a:r>
              <a:rPr lang="en-US" altLang="zh-CN" dirty="0" err="1"/>
              <a:t>rhGH</a:t>
            </a:r>
            <a:r>
              <a:rPr lang="zh-CN" altLang="en-US" dirty="0"/>
              <a:t>修饰位点更均一，半衰期更稳定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0BF12A9-7062-4EC5-8479-29C264AD25BD}"/>
              </a:ext>
            </a:extLst>
          </p:cNvPr>
          <p:cNvGrpSpPr/>
          <p:nvPr/>
        </p:nvGrpSpPr>
        <p:grpSpPr>
          <a:xfrm>
            <a:off x="674912" y="1139958"/>
            <a:ext cx="6701248" cy="4214021"/>
            <a:chOff x="133950" y="1287901"/>
            <a:chExt cx="7709571" cy="464126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0F29957-FB8B-41FD-B7E9-0C60EE5BA638}"/>
                </a:ext>
              </a:extLst>
            </p:cNvPr>
            <p:cNvGrpSpPr/>
            <p:nvPr/>
          </p:nvGrpSpPr>
          <p:grpSpPr>
            <a:xfrm>
              <a:off x="450201" y="1287901"/>
              <a:ext cx="7393320" cy="4641261"/>
              <a:chOff x="450201" y="1287901"/>
              <a:chExt cx="7393320" cy="4641261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BB5D18E0-475D-47DD-B6A0-9E656AFAF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5561" y="1287901"/>
                <a:ext cx="7134068" cy="4641261"/>
              </a:xfrm>
              <a:prstGeom prst="rect">
                <a:avLst/>
              </a:prstGeom>
            </p:spPr>
          </p:pic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ABB00770-C0B7-407F-98E3-0A3D840CD73A}"/>
                  </a:ext>
                </a:extLst>
              </p:cNvPr>
              <p:cNvSpPr/>
              <p:nvPr/>
            </p:nvSpPr>
            <p:spPr>
              <a:xfrm>
                <a:off x="571326" y="3562350"/>
                <a:ext cx="1022523" cy="7154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5400" b="1" spc="600" dirty="0"/>
                  <a:t>C</a:t>
                </a:r>
                <a:endParaRPr lang="zh-CN" altLang="en-US" sz="5400" b="1" spc="600" dirty="0"/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41E35FD1-7FA4-4137-AE18-6BB143840BDD}"/>
                  </a:ext>
                </a:extLst>
              </p:cNvPr>
              <p:cNvSpPr/>
              <p:nvPr/>
            </p:nvSpPr>
            <p:spPr>
              <a:xfrm rot="20523750">
                <a:off x="5874946" y="1297893"/>
                <a:ext cx="1830136" cy="7962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5400" b="1" spc="600" dirty="0"/>
                  <a:t>C</a:t>
                </a:r>
                <a:endParaRPr lang="zh-CN" altLang="en-US" sz="5400" b="1" spc="600" dirty="0"/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2B1728FC-DBFC-48F3-8336-13743153CDA7}"/>
                  </a:ext>
                </a:extLst>
              </p:cNvPr>
              <p:cNvSpPr/>
              <p:nvPr/>
            </p:nvSpPr>
            <p:spPr>
              <a:xfrm>
                <a:off x="6677489" y="2356592"/>
                <a:ext cx="1166032" cy="5413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5400" b="1" spc="600" dirty="0"/>
                  <a:t>C</a:t>
                </a:r>
                <a:endParaRPr lang="zh-CN" altLang="en-US" sz="5400" b="1" spc="600" dirty="0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B1615CB3-5C96-40A9-BCDE-3DDD65AEAFEC}"/>
                  </a:ext>
                </a:extLst>
              </p:cNvPr>
              <p:cNvSpPr/>
              <p:nvPr/>
            </p:nvSpPr>
            <p:spPr>
              <a:xfrm>
                <a:off x="450201" y="1287902"/>
                <a:ext cx="479428" cy="4253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5400" b="1" spc="600" dirty="0"/>
                  <a:t>C</a:t>
                </a:r>
                <a:endParaRPr lang="zh-CN" altLang="en-US" sz="5400" b="1" spc="600" dirty="0"/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D509303-0F2D-4011-A506-64B6603C7F9E}"/>
                </a:ext>
              </a:extLst>
            </p:cNvPr>
            <p:cNvSpPr txBox="1"/>
            <p:nvPr/>
          </p:nvSpPr>
          <p:spPr>
            <a:xfrm>
              <a:off x="170128" y="4215688"/>
              <a:ext cx="847161" cy="50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U-PEG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连接点</a:t>
              </a: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7491CDEF-5E7C-42BA-A0A9-CA9D475AFE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629" y="4277785"/>
              <a:ext cx="664220" cy="1333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569C609-D609-422B-B74B-B4960034AA2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1017288" y="3500971"/>
              <a:ext cx="1675112" cy="5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58FD82F-3202-4E21-85A0-97B1D46698C5}"/>
                </a:ext>
              </a:extLst>
            </p:cNvPr>
            <p:cNvSpPr txBox="1"/>
            <p:nvPr/>
          </p:nvSpPr>
          <p:spPr>
            <a:xfrm>
              <a:off x="133950" y="3246735"/>
              <a:ext cx="883337" cy="50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Y-PEG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连接点</a:t>
              </a: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6AE17D47-A3E5-4839-A34A-890F5E400B5B}"/>
              </a:ext>
            </a:extLst>
          </p:cNvPr>
          <p:cNvSpPr/>
          <p:nvPr/>
        </p:nvSpPr>
        <p:spPr>
          <a:xfrm>
            <a:off x="674914" y="1010653"/>
            <a:ext cx="6051005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U-PEG-</a:t>
            </a:r>
            <a:r>
              <a:rPr kumimoji="1" lang="en-US" altLang="zh-CN" sz="16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修饰点位更均一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495844-4BC8-4FE1-9C74-9375791168F5}"/>
              </a:ext>
            </a:extLst>
          </p:cNvPr>
          <p:cNvSpPr/>
          <p:nvPr/>
        </p:nvSpPr>
        <p:spPr>
          <a:xfrm>
            <a:off x="552291" y="6545275"/>
            <a:ext cx="1090835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(39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封私信 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 2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条消息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键凯科技：细分领域冠军，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PEG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医药应用行业龙头 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知乎</a:t>
            </a:r>
            <a:endParaRPr lang="zh-CN" altLang="en-US" sz="5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53A9F55-8392-41D0-BABB-7484A11E59B7}"/>
              </a:ext>
            </a:extLst>
          </p:cNvPr>
          <p:cNvSpPr txBox="1"/>
          <p:nvPr/>
        </p:nvSpPr>
        <p:spPr>
          <a:xfrm>
            <a:off x="674913" y="5437756"/>
            <a:ext cx="6051005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修饰点位均一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端连接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（苯丙氨酸）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修饰点位杂乱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：包括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端氨基酸修饰产物和赖氨酸，其中主要为第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140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位赖氨酸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(K140)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修饰产物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4ABA3B3-9B96-4F0F-9856-8E71CECCFB2A}"/>
              </a:ext>
            </a:extLst>
          </p:cNvPr>
          <p:cNvSpPr txBox="1"/>
          <p:nvPr/>
        </p:nvSpPr>
        <p:spPr>
          <a:xfrm>
            <a:off x="7861341" y="1930080"/>
            <a:ext cx="3624301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通过不同修饰点位连接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ED0A3D2-1E5F-4F70-A8EA-1F87D1667DFC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>
            <a:off x="9673492" y="2268634"/>
            <a:ext cx="0" cy="653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A648F060-128E-42B5-B83E-BBAA626C3397}"/>
              </a:ext>
            </a:extLst>
          </p:cNvPr>
          <p:cNvSpPr txBox="1"/>
          <p:nvPr/>
        </p:nvSpPr>
        <p:spPr>
          <a:xfrm>
            <a:off x="7861342" y="2922079"/>
            <a:ext cx="3624300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PEG-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循环清除率具有显著差异</a:t>
            </a: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74380773-CC72-4821-BE24-5845442144E4}"/>
              </a:ext>
            </a:extLst>
          </p:cNvPr>
          <p:cNvCxnSpPr>
            <a:cxnSpLocks/>
            <a:stCxn id="4" idx="0"/>
          </p:cNvCxnSpPr>
          <p:nvPr/>
        </p:nvCxnSpPr>
        <p:spPr>
          <a:xfrm>
            <a:off x="1499479" y="3205038"/>
            <a:ext cx="553358" cy="593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79505140-3C03-43C2-BFD7-B56591193CBE}"/>
              </a:ext>
            </a:extLst>
          </p:cNvPr>
          <p:cNvCxnSpPr>
            <a:stCxn id="18" idx="3"/>
          </p:cNvCxnSpPr>
          <p:nvPr/>
        </p:nvCxnSpPr>
        <p:spPr>
          <a:xfrm>
            <a:off x="1442719" y="3149309"/>
            <a:ext cx="1518921" cy="985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872E9FB-8855-48A4-87C9-E777AEC58048}"/>
              </a:ext>
            </a:extLst>
          </p:cNvPr>
          <p:cNvCxnSpPr>
            <a:stCxn id="18" idx="3"/>
          </p:cNvCxnSpPr>
          <p:nvPr/>
        </p:nvCxnSpPr>
        <p:spPr>
          <a:xfrm>
            <a:off x="1442719" y="3149309"/>
            <a:ext cx="1717041" cy="1290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3FFBCAA6-0E94-4EC7-B8F3-B062D3B5FEB6}"/>
              </a:ext>
            </a:extLst>
          </p:cNvPr>
          <p:cNvCxnSpPr>
            <a:stCxn id="18" idx="3"/>
          </p:cNvCxnSpPr>
          <p:nvPr/>
        </p:nvCxnSpPr>
        <p:spPr>
          <a:xfrm>
            <a:off x="1442719" y="3149309"/>
            <a:ext cx="3869741" cy="279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F681BCE5-897B-4614-8B6C-351D2EE0E4C5}"/>
              </a:ext>
            </a:extLst>
          </p:cNvPr>
          <p:cNvCxnSpPr>
            <a:stCxn id="4" idx="0"/>
          </p:cNvCxnSpPr>
          <p:nvPr/>
        </p:nvCxnSpPr>
        <p:spPr>
          <a:xfrm>
            <a:off x="1499479" y="3205038"/>
            <a:ext cx="4291721" cy="506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0230B216-32A5-4895-BCEB-A8915F1159AC}"/>
              </a:ext>
            </a:extLst>
          </p:cNvPr>
          <p:cNvCxnSpPr>
            <a:stCxn id="4" idx="0"/>
          </p:cNvCxnSpPr>
          <p:nvPr/>
        </p:nvCxnSpPr>
        <p:spPr>
          <a:xfrm flipV="1">
            <a:off x="1499479" y="2533665"/>
            <a:ext cx="4073994" cy="671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0C19BEED-0EF3-4895-AE4D-8DDEC0E7CDC4}"/>
              </a:ext>
            </a:extLst>
          </p:cNvPr>
          <p:cNvCxnSpPr>
            <a:stCxn id="4" idx="0"/>
          </p:cNvCxnSpPr>
          <p:nvPr/>
        </p:nvCxnSpPr>
        <p:spPr>
          <a:xfrm flipV="1">
            <a:off x="1499479" y="2199640"/>
            <a:ext cx="4474601" cy="1005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80C339C1-BE7B-4A6A-A1E4-E7C132023EA9}"/>
              </a:ext>
            </a:extLst>
          </p:cNvPr>
          <p:cNvCxnSpPr>
            <a:stCxn id="4" idx="0"/>
          </p:cNvCxnSpPr>
          <p:nvPr/>
        </p:nvCxnSpPr>
        <p:spPr>
          <a:xfrm flipV="1">
            <a:off x="1499479" y="2601817"/>
            <a:ext cx="4746772" cy="603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550ADB4-7684-4A7F-A699-80F88B20E0DD}"/>
              </a:ext>
            </a:extLst>
          </p:cNvPr>
          <p:cNvGrpSpPr/>
          <p:nvPr/>
        </p:nvGrpSpPr>
        <p:grpSpPr>
          <a:xfrm>
            <a:off x="7861341" y="3501636"/>
            <a:ext cx="3599307" cy="1825626"/>
            <a:chOff x="7861341" y="3501636"/>
            <a:chExt cx="3050359" cy="1825626"/>
          </a:xfrm>
        </p:grpSpPr>
        <p:sp>
          <p:nvSpPr>
            <p:cNvPr id="58" name="箭头: 下 57">
              <a:extLst>
                <a:ext uri="{FF2B5EF4-FFF2-40B4-BE49-F238E27FC236}">
                  <a16:creationId xmlns:a16="http://schemas.microsoft.com/office/drawing/2014/main" id="{AEB21F94-9BAB-4255-A219-42CCC798A4BC}"/>
                </a:ext>
              </a:extLst>
            </p:cNvPr>
            <p:cNvSpPr/>
            <p:nvPr/>
          </p:nvSpPr>
          <p:spPr>
            <a:xfrm>
              <a:off x="8153400" y="3501636"/>
              <a:ext cx="626533" cy="758264"/>
            </a:xfrm>
            <a:prstGeom prst="downArrow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5400" b="1" spc="600" dirty="0"/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6365D270-D5EC-4A17-A2DA-7E3BA8677080}"/>
                </a:ext>
              </a:extLst>
            </p:cNvPr>
            <p:cNvSpPr/>
            <p:nvPr/>
          </p:nvSpPr>
          <p:spPr>
            <a:xfrm>
              <a:off x="7861341" y="4407861"/>
              <a:ext cx="1340092" cy="919401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金赛增修饰点位均一，半衰期稳定</a:t>
              </a:r>
            </a:p>
          </p:txBody>
        </p:sp>
        <p:sp>
          <p:nvSpPr>
            <p:cNvPr id="60" name="箭头: 下 59">
              <a:extLst>
                <a:ext uri="{FF2B5EF4-FFF2-40B4-BE49-F238E27FC236}">
                  <a16:creationId xmlns:a16="http://schemas.microsoft.com/office/drawing/2014/main" id="{532C1E28-524D-4524-89F3-C72DFBAF720C}"/>
                </a:ext>
              </a:extLst>
            </p:cNvPr>
            <p:cNvSpPr/>
            <p:nvPr/>
          </p:nvSpPr>
          <p:spPr>
            <a:xfrm>
              <a:off x="9863667" y="3501636"/>
              <a:ext cx="626533" cy="758264"/>
            </a:xfrm>
            <a:prstGeom prst="downArrow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5400" b="1" spc="600" dirty="0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16E7AD92-AB20-4039-BC71-47A0C43AD790}"/>
                </a:ext>
              </a:extLst>
            </p:cNvPr>
            <p:cNvSpPr/>
            <p:nvPr/>
          </p:nvSpPr>
          <p:spPr>
            <a:xfrm>
              <a:off x="9571608" y="4407861"/>
              <a:ext cx="1340092" cy="919401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Y-PEG-</a:t>
              </a:r>
              <a:r>
                <a:rPr lang="en-US" altLang="zh-CN" sz="16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rhGH</a:t>
              </a:r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修饰点位杂乱，半衰期不稳定</a:t>
              </a: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46B53EA5-83F3-435A-A44C-11949714DE97}"/>
              </a:ext>
            </a:extLst>
          </p:cNvPr>
          <p:cNvSpPr/>
          <p:nvPr/>
        </p:nvSpPr>
        <p:spPr>
          <a:xfrm>
            <a:off x="7109770" y="1010653"/>
            <a:ext cx="4407316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修饰点位的不同影响药物半衰期</a:t>
            </a:r>
          </a:p>
        </p:txBody>
      </p:sp>
    </p:spTree>
    <p:extLst>
      <p:ext uri="{BB962C8B-B14F-4D97-AF65-F5344CB8AC3E}">
        <p14:creationId xmlns:p14="http://schemas.microsoft.com/office/powerpoint/2010/main" val="2952363379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9EA0E3-CF44-4A8B-BECE-77722FE91A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U-PEG-</a:t>
            </a:r>
            <a:r>
              <a:rPr lang="en-US" altLang="zh-CN" dirty="0" err="1"/>
              <a:t>rhGH</a:t>
            </a:r>
            <a:r>
              <a:rPr lang="zh-CN" altLang="en-US" dirty="0"/>
              <a:t>修饰位点更优，保证</a:t>
            </a:r>
            <a:r>
              <a:rPr lang="en-US" altLang="zh-CN" dirty="0" err="1"/>
              <a:t>hGH</a:t>
            </a:r>
            <a:r>
              <a:rPr lang="zh-CN" altLang="en-US" dirty="0"/>
              <a:t>的天然结构和活性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AE17D47-A3E5-4839-A34A-890F5E400B5B}"/>
              </a:ext>
            </a:extLst>
          </p:cNvPr>
          <p:cNvSpPr/>
          <p:nvPr/>
        </p:nvSpPr>
        <p:spPr>
          <a:xfrm>
            <a:off x="674915" y="1010653"/>
            <a:ext cx="5157994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修饰点位远离二硫键，不影响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天然结构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B09BA0E-3BE1-4573-9D6C-B9359DDC1533}"/>
              </a:ext>
            </a:extLst>
          </p:cNvPr>
          <p:cNvSpPr/>
          <p:nvPr/>
        </p:nvSpPr>
        <p:spPr>
          <a:xfrm>
            <a:off x="6414386" y="1010653"/>
            <a:ext cx="5102699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修饰位点远离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受体结合位点，保证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活性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E0C7894-37A4-4A84-BEE4-DBB90EF2114B}"/>
              </a:ext>
            </a:extLst>
          </p:cNvPr>
          <p:cNvGrpSpPr/>
          <p:nvPr/>
        </p:nvGrpSpPr>
        <p:grpSpPr>
          <a:xfrm>
            <a:off x="6879601" y="2059063"/>
            <a:ext cx="3724841" cy="3422027"/>
            <a:chOff x="6708350" y="2305248"/>
            <a:chExt cx="3724841" cy="342202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6520411-8260-4A45-B9DB-9F3A751DC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0267" y="2420997"/>
              <a:ext cx="3622924" cy="3306278"/>
            </a:xfrm>
            <a:prstGeom prst="rect">
              <a:avLst/>
            </a:prstGeom>
          </p:spPr>
        </p:pic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5293AF80-2557-47E0-B4F3-C40855796048}"/>
                </a:ext>
              </a:extLst>
            </p:cNvPr>
            <p:cNvSpPr/>
            <p:nvPr/>
          </p:nvSpPr>
          <p:spPr>
            <a:xfrm>
              <a:off x="6708350" y="2305248"/>
              <a:ext cx="635267" cy="4616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5400" b="1" spc="600" dirty="0"/>
            </a:p>
          </p:txBody>
        </p:sp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id="{BB755336-AAC0-4758-AC2B-294E2E8F9084}"/>
              </a:ext>
            </a:extLst>
          </p:cNvPr>
          <p:cNvSpPr/>
          <p:nvPr/>
        </p:nvSpPr>
        <p:spPr>
          <a:xfrm>
            <a:off x="8792980" y="2790899"/>
            <a:ext cx="95750" cy="96402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EE2D5B38-1D2D-4D75-8797-4FB742FDD52E}"/>
              </a:ext>
            </a:extLst>
          </p:cNvPr>
          <p:cNvCxnSpPr>
            <a:endCxn id="30" idx="7"/>
          </p:cNvCxnSpPr>
          <p:nvPr/>
        </p:nvCxnSpPr>
        <p:spPr>
          <a:xfrm flipH="1">
            <a:off x="8874708" y="2133600"/>
            <a:ext cx="416612" cy="671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181CA4F-0DF4-4178-83C2-1B3360191953}"/>
              </a:ext>
            </a:extLst>
          </p:cNvPr>
          <p:cNvSpPr txBox="1"/>
          <p:nvPr/>
        </p:nvSpPr>
        <p:spPr>
          <a:xfrm>
            <a:off x="8965735" y="1665260"/>
            <a:ext cx="737088" cy="43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连接点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A67CC49-058F-493C-8D14-C10896C01644}"/>
              </a:ext>
            </a:extLst>
          </p:cNvPr>
          <p:cNvSpPr txBox="1"/>
          <p:nvPr/>
        </p:nvSpPr>
        <p:spPr>
          <a:xfrm>
            <a:off x="647268" y="5472851"/>
            <a:ext cx="5430381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二硫键对于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空间结构至关重要，也是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发挥生物学效应的结构基础；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端修饰，相比其他点位，更远离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二硫键（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Cys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–Cys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165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Cys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182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–Cys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），不影响二硫键的稳定，保证蛋白质的正确折叠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D10C62E-D9FC-4372-80E7-2E18A07FB43A}"/>
              </a:ext>
            </a:extLst>
          </p:cNvPr>
          <p:cNvSpPr txBox="1"/>
          <p:nvPr/>
        </p:nvSpPr>
        <p:spPr>
          <a:xfrm>
            <a:off x="6386737" y="5503716"/>
            <a:ext cx="5157995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 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端氨基酸修饰，空间结构上远离生长激素受体（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）结合位点，具有更好的生物学活性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495844-4BC8-4FE1-9C74-9375791168F5}"/>
              </a:ext>
            </a:extLst>
          </p:cNvPr>
          <p:cNvSpPr/>
          <p:nvPr/>
        </p:nvSpPr>
        <p:spPr>
          <a:xfrm>
            <a:off x="552291" y="6545275"/>
            <a:ext cx="1090835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(39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封私信 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 2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条消息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键凯科技：细分领域冠军，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PEG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医药应用行业龙头 </a:t>
            </a:r>
            <a:r>
              <a:rPr lang="en-US" altLang="zh-CN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CN" altLang="en-US" sz="500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知乎</a:t>
            </a:r>
            <a:endParaRPr lang="zh-CN" altLang="en-US" sz="5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7820FA0-4399-400C-8110-310A7CB3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449" y="2311637"/>
            <a:ext cx="4240285" cy="2961836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CCB96D99-7408-4E74-8A1C-EDAC547FF524}"/>
              </a:ext>
            </a:extLst>
          </p:cNvPr>
          <p:cNvSpPr/>
          <p:nvPr/>
        </p:nvSpPr>
        <p:spPr>
          <a:xfrm>
            <a:off x="1508610" y="2714659"/>
            <a:ext cx="95750" cy="96402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298ECBEF-AC1C-4750-8DB0-BD7830619B1D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163607" y="2174812"/>
            <a:ext cx="345003" cy="501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5655B149-5DA8-4D92-A510-B17792D22AE3}"/>
              </a:ext>
            </a:extLst>
          </p:cNvPr>
          <p:cNvSpPr txBox="1"/>
          <p:nvPr/>
        </p:nvSpPr>
        <p:spPr>
          <a:xfrm>
            <a:off x="795063" y="1740760"/>
            <a:ext cx="737088" cy="43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连接点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33D7D709-384A-4D7D-A882-90E819BE3C72}"/>
              </a:ext>
            </a:extLst>
          </p:cNvPr>
          <p:cNvSpPr/>
          <p:nvPr/>
        </p:nvSpPr>
        <p:spPr>
          <a:xfrm>
            <a:off x="3162552" y="4320473"/>
            <a:ext cx="95750" cy="96402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F0AA353-95AC-4280-AEF7-D685C5BBD727}"/>
              </a:ext>
            </a:extLst>
          </p:cNvPr>
          <p:cNvCxnSpPr>
            <a:cxnSpLocks/>
          </p:cNvCxnSpPr>
          <p:nvPr/>
        </p:nvCxnSpPr>
        <p:spPr>
          <a:xfrm flipH="1" flipV="1">
            <a:off x="3287751" y="4476114"/>
            <a:ext cx="685609" cy="461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AA5982CA-A59C-4277-878B-693F6738EEDF}"/>
              </a:ext>
            </a:extLst>
          </p:cNvPr>
          <p:cNvSpPr txBox="1"/>
          <p:nvPr/>
        </p:nvSpPr>
        <p:spPr>
          <a:xfrm>
            <a:off x="3973360" y="4839421"/>
            <a:ext cx="737088" cy="43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连接点</a:t>
            </a:r>
          </a:p>
        </p:txBody>
      </p:sp>
    </p:spTree>
    <p:extLst>
      <p:ext uri="{BB962C8B-B14F-4D97-AF65-F5344CB8AC3E}">
        <p14:creationId xmlns:p14="http://schemas.microsoft.com/office/powerpoint/2010/main" val="461405661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CF00291-F70B-4114-8CB3-7D1A78217B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金赛增</a:t>
            </a:r>
            <a:r>
              <a:rPr lang="en-US" altLang="zh-CN" dirty="0"/>
              <a:t>PEG</a:t>
            </a:r>
            <a:r>
              <a:rPr lang="zh-CN" altLang="en-US" dirty="0"/>
              <a:t>分子结构特点带来稳定的半衰期，一周一次无蓄积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906960-4EF1-43F4-9EB0-1B7C35B36C50}"/>
              </a:ext>
            </a:extLst>
          </p:cNvPr>
          <p:cNvSpPr/>
          <p:nvPr/>
        </p:nvSpPr>
        <p:spPr>
          <a:xfrm>
            <a:off x="674914" y="886881"/>
            <a:ext cx="3264957" cy="46166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kumimoji="1" lang="zh-CN" alt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化长效生长激素半衰期特点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ACC787-4739-4A5E-8A98-6CACE3404AB4}"/>
              </a:ext>
            </a:extLst>
          </p:cNvPr>
          <p:cNvSpPr/>
          <p:nvPr/>
        </p:nvSpPr>
        <p:spPr>
          <a:xfrm>
            <a:off x="674914" y="3763181"/>
            <a:ext cx="4926780" cy="46166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kumimoji="1" lang="en-US" altLang="zh-CN" sz="16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kumimoji="1" lang="zh-CN" alt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半衰期不稳定可能带来的不良后果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60BD3F-C495-4EEA-B586-C9FB99216799}"/>
              </a:ext>
            </a:extLst>
          </p:cNvPr>
          <p:cNvSpPr/>
          <p:nvPr/>
        </p:nvSpPr>
        <p:spPr>
          <a:xfrm>
            <a:off x="674915" y="4328826"/>
            <a:ext cx="3339101" cy="431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部分患者疗效差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2AEFC12-FD27-4EA9-9816-285B6158470E}"/>
              </a:ext>
            </a:extLst>
          </p:cNvPr>
          <p:cNvSpPr/>
          <p:nvPr/>
        </p:nvSpPr>
        <p:spPr>
          <a:xfrm>
            <a:off x="674915" y="4891056"/>
            <a:ext cx="3339101" cy="1267901"/>
          </a:xfrm>
          <a:prstGeom prst="roundRect">
            <a:avLst>
              <a:gd name="adj" fmla="val 694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由于个体差异巨大，为了保障安全性，只能牺牲疗效选择较小给药剂量，对于体内半衰期较短的个体来说，低剂量不足以发挥满意疗效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EB3C93C-AB13-4F46-8FA4-ED4DA96A707B}"/>
              </a:ext>
            </a:extLst>
          </p:cNvPr>
          <p:cNvSpPr/>
          <p:nvPr/>
        </p:nvSpPr>
        <p:spPr>
          <a:xfrm>
            <a:off x="4343205" y="4343566"/>
            <a:ext cx="3339101" cy="4167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不良反应增加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453066E-5DC2-46B3-9BA1-DA7B95FD6263}"/>
              </a:ext>
            </a:extLst>
          </p:cNvPr>
          <p:cNvSpPr/>
          <p:nvPr/>
        </p:nvSpPr>
        <p:spPr>
          <a:xfrm>
            <a:off x="4321229" y="4891056"/>
            <a:ext cx="3339101" cy="1267901"/>
          </a:xfrm>
          <a:prstGeom prst="roundRect">
            <a:avLst>
              <a:gd name="adj" fmla="val 5692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而对于半衰期长的个体来说，药物可能在体内蓄积浓度过高，引发毒性反应（如肝损伤等），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Y-PEG-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说明书显示了新增多种不良反应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5C14DD2-BE6C-4A90-9C52-695F79A30B36}"/>
              </a:ext>
            </a:extLst>
          </p:cNvPr>
          <p:cNvSpPr/>
          <p:nvPr/>
        </p:nvSpPr>
        <p:spPr>
          <a:xfrm>
            <a:off x="7957155" y="4328826"/>
            <a:ext cx="3393443" cy="431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剂量调整有风险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730D604-608F-4503-B116-0E3489AD05DC}"/>
              </a:ext>
            </a:extLst>
          </p:cNvPr>
          <p:cNvSpPr/>
          <p:nvPr/>
        </p:nvSpPr>
        <p:spPr>
          <a:xfrm>
            <a:off x="7957155" y="4891056"/>
            <a:ext cx="3393443" cy="1267901"/>
          </a:xfrm>
          <a:prstGeom prst="roundRect">
            <a:avLst>
              <a:gd name="adj" fmla="val 5692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医生难以根据固定剂量或固定给药间隔预测药物在体内的浓度变化，如无法做到个体血药浓度监测，则疗效和安全性面临“开盲盒”境地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9F7B65D7-3225-405C-BA50-8AC9D0612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22873"/>
              </p:ext>
            </p:extLst>
          </p:nvPr>
        </p:nvGraphicFramePr>
        <p:xfrm>
          <a:off x="674914" y="1440196"/>
          <a:ext cx="10782914" cy="2204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152">
                  <a:extLst>
                    <a:ext uri="{9D8B030D-6E8A-4147-A177-3AD203B41FA5}">
                      <a16:colId xmlns:a16="http://schemas.microsoft.com/office/drawing/2014/main" val="3589805591"/>
                    </a:ext>
                  </a:extLst>
                </a:gridCol>
                <a:gridCol w="4431250">
                  <a:extLst>
                    <a:ext uri="{9D8B030D-6E8A-4147-A177-3AD203B41FA5}">
                      <a16:colId xmlns:a16="http://schemas.microsoft.com/office/drawing/2014/main" val="2477205223"/>
                    </a:ext>
                  </a:extLst>
                </a:gridCol>
                <a:gridCol w="1542670">
                  <a:extLst>
                    <a:ext uri="{9D8B030D-6E8A-4147-A177-3AD203B41FA5}">
                      <a16:colId xmlns:a16="http://schemas.microsoft.com/office/drawing/2014/main" val="3692795168"/>
                    </a:ext>
                  </a:extLst>
                </a:gridCol>
                <a:gridCol w="1611624">
                  <a:extLst>
                    <a:ext uri="{9D8B030D-6E8A-4147-A177-3AD203B41FA5}">
                      <a16:colId xmlns:a16="http://schemas.microsoft.com/office/drawing/2014/main" val="4293283621"/>
                    </a:ext>
                  </a:extLst>
                </a:gridCol>
                <a:gridCol w="2250218">
                  <a:extLst>
                    <a:ext uri="{9D8B030D-6E8A-4147-A177-3AD203B41FA5}">
                      <a16:colId xmlns:a16="http://schemas.microsoft.com/office/drawing/2014/main" val="3636437046"/>
                    </a:ext>
                  </a:extLst>
                </a:gridCol>
              </a:tblGrid>
              <a:tr h="425932"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结构特点总结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半衰期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半衰期特点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1669796"/>
                  </a:ext>
                </a:extLst>
              </a:tr>
              <a:tr h="813144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U-PEG-</a:t>
                      </a:r>
                      <a:r>
                        <a:rPr lang="en-US" altLang="zh-CN" sz="1600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实现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100%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纯度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PEG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量产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9388" indent="-1793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U-PEG-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rhGH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修饰位点更均一，半衰期更稳定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9388" indent="-1793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一键双链，合成步骤少易纯化，解离更彻底，半衰期稳定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32.19 ± 4.58h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正态分布，偏差不大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1460423"/>
                  </a:ext>
                </a:extLst>
              </a:tr>
              <a:tr h="965190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Y-PEG-</a:t>
                      </a:r>
                      <a:r>
                        <a:rPr lang="en-US" altLang="zh-CN" sz="1600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纯度不足，导致分子量和分子结构有差异</a:t>
                      </a:r>
                    </a:p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修饰位点杂乱，不同修饰位点的分子具有不同的半衰期</a:t>
                      </a:r>
                    </a:p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清除过程需要经过多步解离，难以一次性清除，或导致单链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PEG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残留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53.4-200h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个体差别巨大，只能呈现范围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3312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4B3B013B-256C-34C5-164F-FDB73D323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38" b="64551" l="14258" r="85742">
                        <a14:foregroundMark x1="25879" y1="63184" x2="25879" y2="63184"/>
                        <a14:foregroundMark x1="78320" y1="63574" x2="78320" y2="63574"/>
                        <a14:foregroundMark x1="20117" y1="63770" x2="20117" y2="63770"/>
                        <a14:foregroundMark x1="14258" y1="64551" x2="14258" y2="64551"/>
                        <a14:foregroundMark x1="85742" y1="64355" x2="85742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8717" r="8281" b="33689"/>
          <a:stretch>
            <a:fillRect/>
          </a:stretch>
        </p:blipFill>
        <p:spPr>
          <a:xfrm>
            <a:off x="7710136" y="1823633"/>
            <a:ext cx="1407382" cy="8241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0EFE939-FDCA-38CA-B271-75F7CE518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8"/>
          <a:stretch>
            <a:fillRect/>
          </a:stretch>
        </p:blipFill>
        <p:spPr>
          <a:xfrm>
            <a:off x="7895311" y="2739434"/>
            <a:ext cx="838206" cy="8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8496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8AB5E20-07CF-4D37-8304-A38369CC75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金赛增一周一次无蓄积，可实现体内药物浓度的精准调控</a:t>
            </a:r>
          </a:p>
        </p:txBody>
      </p:sp>
      <p:pic>
        <p:nvPicPr>
          <p:cNvPr id="3" name="图片 2" descr="GHD2-02">
            <a:extLst>
              <a:ext uri="{FF2B5EF4-FFF2-40B4-BE49-F238E27FC236}">
                <a16:creationId xmlns:a16="http://schemas.microsoft.com/office/drawing/2014/main" id="{0778E205-86AF-491E-B33C-62343118E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9" t="23588" r="5137" b="24948"/>
          <a:stretch/>
        </p:blipFill>
        <p:spPr>
          <a:xfrm>
            <a:off x="674914" y="1726329"/>
            <a:ext cx="5446689" cy="27948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71B466E-EDF2-4E2C-8364-A872771DB28B}"/>
              </a:ext>
            </a:extLst>
          </p:cNvPr>
          <p:cNvSpPr/>
          <p:nvPr/>
        </p:nvSpPr>
        <p:spPr>
          <a:xfrm>
            <a:off x="674915" y="4748432"/>
            <a:ext cx="5421086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连续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周给药，药物蓄积指数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=1.03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，无蓄积；</a:t>
            </a:r>
            <a:endParaRPr lang="en-US" altLang="zh-CN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治疗过程中，患者体内药物浓度明确，可随时个体化调整剂量</a:t>
            </a:r>
            <a:endParaRPr lang="en-US" altLang="zh-CN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290" name="Picture 2" descr="https://img.cjyun.org.cn/a/10008/202111/85715abb54043fe29fdd827c14e2210f.png">
            <a:extLst>
              <a:ext uri="{FF2B5EF4-FFF2-40B4-BE49-F238E27FC236}">
                <a16:creationId xmlns:a16="http://schemas.microsoft.com/office/drawing/2014/main" id="{30700FAB-860C-4805-84A6-5BF4BFC9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96" y="1726329"/>
            <a:ext cx="4942720" cy="27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7ACEFF5-7400-4F19-9427-6BF4D18E7476}"/>
              </a:ext>
            </a:extLst>
          </p:cNvPr>
          <p:cNvSpPr txBox="1"/>
          <p:nvPr/>
        </p:nvSpPr>
        <p:spPr>
          <a:xfrm>
            <a:off x="6359091" y="4748432"/>
            <a:ext cx="5157994" cy="13469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Y-PEG-</a:t>
            </a:r>
            <a:r>
              <a:rPr lang="en-US" altLang="zh-CN" dirty="0" err="1"/>
              <a:t>rhGH</a:t>
            </a:r>
            <a:r>
              <a:rPr lang="zh-CN" altLang="en-US" dirty="0"/>
              <a:t>药物平均蓄积指数</a:t>
            </a:r>
            <a:r>
              <a:rPr lang="en-US" altLang="zh-CN" dirty="0"/>
              <a:t>=1.44</a:t>
            </a:r>
            <a:r>
              <a:rPr lang="zh-CN" altLang="en-US" dirty="0"/>
              <a:t>，有蓄积；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8</a:t>
            </a:r>
            <a:r>
              <a:rPr lang="zh-CN" altLang="en-US" dirty="0"/>
              <a:t>周才能达到稳态，起效慢，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同时由于半衰期不稳定，个体差异大，患者体内实际蓄积的药物浓度具有极大的不确定性</a:t>
            </a:r>
            <a:r>
              <a:rPr lang="zh-CN" altLang="en-US" dirty="0"/>
              <a:t>；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16288AE-21BC-4AEE-AEF5-06F0CA57DCCF}"/>
              </a:ext>
            </a:extLst>
          </p:cNvPr>
          <p:cNvSpPr/>
          <p:nvPr/>
        </p:nvSpPr>
        <p:spPr>
          <a:xfrm>
            <a:off x="674915" y="1010653"/>
            <a:ext cx="5157994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金赛增多次给药后无蓄积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D6D3EB-D769-47EC-8133-66B63F6F9264}"/>
              </a:ext>
            </a:extLst>
          </p:cNvPr>
          <p:cNvSpPr/>
          <p:nvPr/>
        </p:nvSpPr>
        <p:spPr>
          <a:xfrm>
            <a:off x="6359091" y="1010653"/>
            <a:ext cx="5157994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半衰期过长将导致药物在体内蓄积爬坡</a:t>
            </a:r>
          </a:p>
        </p:txBody>
      </p:sp>
    </p:spTree>
    <p:extLst>
      <p:ext uri="{BB962C8B-B14F-4D97-AF65-F5344CB8AC3E}">
        <p14:creationId xmlns:p14="http://schemas.microsoft.com/office/powerpoint/2010/main" val="1214649387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32BB4-006B-3983-2E8A-C8DB290FA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115C7AE-690B-D077-690F-1B56E290FF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GH</a:t>
            </a:r>
            <a:r>
              <a:rPr lang="zh-CN" altLang="en-US" dirty="0"/>
              <a:t>与其他化药作用机制不同，人体</a:t>
            </a:r>
            <a:r>
              <a:rPr lang="en-US" altLang="zh-CN" dirty="0"/>
              <a:t>GH</a:t>
            </a:r>
            <a:r>
              <a:rPr lang="zh-CN" altLang="en-US" dirty="0"/>
              <a:t>蓄积是非自然现象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F9C164-7FBD-DA9B-EEE9-6F98FC708D39}"/>
              </a:ext>
            </a:extLst>
          </p:cNvPr>
          <p:cNvSpPr txBox="1"/>
          <p:nvPr/>
        </p:nvSpPr>
        <p:spPr>
          <a:xfrm>
            <a:off x="674913" y="1464900"/>
            <a:ext cx="51579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拮抗剂、抗生素和降血糖等药物需要维持药物在体内的有效浓度，是否起效取决于谷浓度达有效浓度之上，才能发挥药物作用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B1D7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其他化药的给药方式并不能作为</a:t>
            </a:r>
            <a:r>
              <a:rPr lang="en-US" altLang="zh-CN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给药频率与作用机制的参考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B1D7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A5BD140-94D5-3F76-262B-4832D03CB4D7}"/>
              </a:ext>
            </a:extLst>
          </p:cNvPr>
          <p:cNvSpPr/>
          <p:nvPr/>
        </p:nvSpPr>
        <p:spPr>
          <a:xfrm>
            <a:off x="674914" y="1010653"/>
            <a:ext cx="5295567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不同作用机制的药物对体内药物浓度的要求不一样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BE1A4F-AA16-DAF0-585C-B6630B0DC8C1}"/>
              </a:ext>
            </a:extLst>
          </p:cNvPr>
          <p:cNvSpPr/>
          <p:nvPr/>
        </p:nvSpPr>
        <p:spPr>
          <a:xfrm>
            <a:off x="6359093" y="1010653"/>
            <a:ext cx="5157994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GH</a:t>
            </a: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体内蓄积并</a:t>
            </a:r>
            <a:r>
              <a:rPr kumimoji="1" lang="zh-CN" altLang="en-US" sz="14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达到预期治疗效果的先决条件，而是风险</a:t>
            </a:r>
            <a:r>
              <a:rPr kumimoji="1" lang="zh-CN" altLang="en-US" sz="14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因素</a:t>
            </a:r>
            <a:endParaRPr kumimoji="1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090967D8-C345-3DD9-9694-6BD28C0F9C59}"/>
              </a:ext>
            </a:extLst>
          </p:cNvPr>
          <p:cNvGraphicFramePr>
            <a:graphicFrameLocks noGrp="1"/>
          </p:cNvGraphicFramePr>
          <p:nvPr/>
        </p:nvGraphicFramePr>
        <p:xfrm>
          <a:off x="674913" y="2452161"/>
          <a:ext cx="5444770" cy="38694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9113">
                  <a:extLst>
                    <a:ext uri="{9D8B030D-6E8A-4147-A177-3AD203B41FA5}">
                      <a16:colId xmlns:a16="http://schemas.microsoft.com/office/drawing/2014/main" val="3980388872"/>
                    </a:ext>
                  </a:extLst>
                </a:gridCol>
                <a:gridCol w="189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40">
                  <a:extLst>
                    <a:ext uri="{9D8B030D-6E8A-4147-A177-3AD203B41FA5}">
                      <a16:colId xmlns:a16="http://schemas.microsoft.com/office/drawing/2014/main" val="28933411"/>
                    </a:ext>
                  </a:extLst>
                </a:gridCol>
              </a:tblGrid>
              <a:tr h="427018"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半衰期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给药频率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给药特点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抗生素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阿奇霉素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希舒美</a:t>
                      </a:r>
                      <a:r>
                        <a:rPr lang="en-US" altLang="zh-CN" sz="1100" kern="12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®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（辉瑞）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24-48h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抗感染患者需要持续维持有效浓度以上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降压药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氨氯地平</a:t>
                      </a:r>
                      <a:r>
                        <a:rPr lang="en-US" altLang="zh-CN" sz="120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络活喜</a:t>
                      </a:r>
                      <a:r>
                        <a:rPr lang="en-US" altLang="zh-CN" sz="11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®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（辉瑞）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30-50h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高血压患者需要稳定药物浓度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拮抗剂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苯巴比妥（拜耳）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50-70h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（儿童）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2-3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1D7A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需要稳定有效浓度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拮抗剂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帕博利珠单抗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-K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药（默沙东）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26d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1D7A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需要稳定有效浓度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1D7A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降糖药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司美格鲁肽（诺和诺德）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每周一次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1D7A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糖尿病患者需要稳定控制血糖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生长激素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人生长激素（</a:t>
                      </a:r>
                      <a:r>
                        <a:rPr lang="en-US" altLang="zh-CN" sz="11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峰浓度刺激适量</a:t>
                      </a:r>
                      <a:r>
                        <a:rPr lang="en-US" altLang="zh-CN" sz="11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IGF-1</a:t>
                      </a:r>
                      <a:r>
                        <a:rPr lang="zh-CN" altLang="en-US" sz="11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分泌发挥疗效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382122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7B08CE23-E54A-4CB3-A5CF-D6303680E10E}"/>
              </a:ext>
            </a:extLst>
          </p:cNvPr>
          <p:cNvSpPr/>
          <p:nvPr/>
        </p:nvSpPr>
        <p:spPr>
          <a:xfrm>
            <a:off x="6359094" y="1533196"/>
            <a:ext cx="5157994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人体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GH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不需要在体内维持所谓</a:t>
            </a: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“有效浓度”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就可以产生促生长作用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故</a:t>
            </a:r>
            <a:r>
              <a:rPr kumimoji="1"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GH</a:t>
            </a: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作用的最佳状态是峰浓度足以刺激足够</a:t>
            </a:r>
            <a:r>
              <a:rPr kumimoji="1"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IGF-1</a:t>
            </a: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分泌，同时减少蓄积带来的安全性风险</a:t>
            </a:r>
            <a:endParaRPr kumimoji="0" lang="en-US" altLang="zh-CN" sz="12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1659E22-67B6-EC58-F6E0-10C3945D2ED1}"/>
              </a:ext>
            </a:extLst>
          </p:cNvPr>
          <p:cNvGrpSpPr/>
          <p:nvPr/>
        </p:nvGrpSpPr>
        <p:grpSpPr>
          <a:xfrm>
            <a:off x="6359093" y="2949594"/>
            <a:ext cx="5494304" cy="3405559"/>
            <a:chOff x="6320565" y="2712978"/>
            <a:chExt cx="5494304" cy="340555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2592D56-3542-F1C2-1871-CBF1BDCC0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892" y="3467426"/>
              <a:ext cx="4486486" cy="260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908EF1F-91B7-033F-EA4F-8DDDE201C716}"/>
                </a:ext>
              </a:extLst>
            </p:cNvPr>
            <p:cNvSpPr txBox="1"/>
            <p:nvPr/>
          </p:nvSpPr>
          <p:spPr>
            <a:xfrm>
              <a:off x="6658433" y="2712978"/>
              <a:ext cx="234120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生长激素依赖快速达到</a:t>
              </a:r>
              <a:r>
                <a:rPr lang="zh-CN" altLang="en-US" b="1" dirty="0"/>
                <a:t>峰浓度，</a:t>
              </a:r>
              <a:r>
                <a:rPr lang="zh-CN" altLang="en-US" dirty="0"/>
                <a:t>适量刺激</a:t>
              </a:r>
              <a:r>
                <a:rPr lang="en-US" altLang="zh-CN" dirty="0"/>
                <a:t>IGF-1</a:t>
              </a:r>
              <a:r>
                <a:rPr lang="zh-CN" altLang="en-US" dirty="0"/>
                <a:t>分泌发挥疗效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A45FAA0-9D12-02B6-F4D1-0ED963B0747E}"/>
                </a:ext>
              </a:extLst>
            </p:cNvPr>
            <p:cNvSpPr txBox="1"/>
            <p:nvPr/>
          </p:nvSpPr>
          <p:spPr>
            <a:xfrm>
              <a:off x="9963073" y="4547225"/>
              <a:ext cx="18517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抗生素等需要维持浓度化药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谷浓度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决定疗效</a:t>
              </a: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04D4E0-9053-11BB-AAC6-A841FAA78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98" b="89931" l="9961" r="89974">
                          <a14:foregroundMark x1="16211" y1="15856" x2="16211" y2="15856"/>
                          <a14:foregroundMark x1="19531" y1="4398" x2="19531" y2="4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09"/>
            <a:stretch>
              <a:fillRect/>
            </a:stretch>
          </p:blipFill>
          <p:spPr>
            <a:xfrm>
              <a:off x="7875943" y="3437579"/>
              <a:ext cx="2182457" cy="268095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2DB3199-F0ED-FA58-D1AD-EDE8768E1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98" b="89931" l="9961" r="89974">
                          <a14:foregroundMark x1="16211" y1="15856" x2="16211" y2="15856"/>
                          <a14:foregroundMark x1="19531" y1="4398" x2="19531" y2="4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09"/>
            <a:stretch>
              <a:fillRect/>
            </a:stretch>
          </p:blipFill>
          <p:spPr>
            <a:xfrm>
              <a:off x="6320565" y="3437579"/>
              <a:ext cx="2182457" cy="2680958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6537F7-8BB0-C642-D890-4C7B34E46FB5}"/>
                </a:ext>
              </a:extLst>
            </p:cNvPr>
            <p:cNvSpPr/>
            <p:nvPr/>
          </p:nvSpPr>
          <p:spPr>
            <a:xfrm>
              <a:off x="8503022" y="5325256"/>
              <a:ext cx="2121256" cy="502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600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F54C940-5962-0D01-4E7A-C11864169E6F}"/>
                </a:ext>
              </a:extLst>
            </p:cNvPr>
            <p:cNvSpPr/>
            <p:nvPr/>
          </p:nvSpPr>
          <p:spPr>
            <a:xfrm>
              <a:off x="6465842" y="4245964"/>
              <a:ext cx="234664" cy="92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药物浓度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EF62FC4-6D8A-4741-DE32-CAF6A03726D2}"/>
                </a:ext>
              </a:extLst>
            </p:cNvPr>
            <p:cNvSpPr/>
            <p:nvPr/>
          </p:nvSpPr>
          <p:spPr>
            <a:xfrm>
              <a:off x="7251351" y="5610068"/>
              <a:ext cx="815386" cy="183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＞</a:t>
              </a:r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EC</a:t>
              </a:r>
              <a:r>
                <a:rPr lang="en-US" altLang="zh-CN" sz="1000" b="1" baseline="-25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63342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8A501E4-C5E6-4CA1-B153-3B190D1F11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30</a:t>
            </a:r>
            <a:r>
              <a:rPr lang="zh-CN" altLang="en-US" dirty="0"/>
              <a:t>年生产工艺沉淀保证生长激素的天然结构和极致纯度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0B609A-D37A-4F9E-8EA8-7AEC6F2BFB13}"/>
              </a:ext>
            </a:extLst>
          </p:cNvPr>
          <p:cNvSpPr txBox="1"/>
          <p:nvPr/>
        </p:nvSpPr>
        <p:spPr>
          <a:xfrm>
            <a:off x="674914" y="4574372"/>
            <a:ext cx="4623448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生长激素是非糖基化蛋白，通过二硫键维持天然结构；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非糖基化蛋白更适合用原核系统表达；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细胞周质为氧化环境，促进二硫键的形成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酵母表达系统二硫键形成效率不足，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可能无法形成正确的二硫键，导致错误折叠或结构不稳定性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E13A2D2-ADCE-43C5-8D0B-7A4F317D8920}"/>
              </a:ext>
            </a:extLst>
          </p:cNvPr>
          <p:cNvGrpSpPr/>
          <p:nvPr/>
        </p:nvGrpSpPr>
        <p:grpSpPr>
          <a:xfrm>
            <a:off x="5511045" y="1769210"/>
            <a:ext cx="6190572" cy="3267496"/>
            <a:chOff x="671365" y="1089678"/>
            <a:chExt cx="6840537" cy="385052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D669F79-41FD-4D0C-ADFE-10979DD36203}"/>
                </a:ext>
              </a:extLst>
            </p:cNvPr>
            <p:cNvGrpSpPr/>
            <p:nvPr/>
          </p:nvGrpSpPr>
          <p:grpSpPr>
            <a:xfrm>
              <a:off x="671365" y="1411192"/>
              <a:ext cx="6840537" cy="3529013"/>
              <a:chOff x="753661" y="1804384"/>
              <a:chExt cx="6840537" cy="3529013"/>
            </a:xfrm>
          </p:grpSpPr>
          <p:grpSp>
            <p:nvGrpSpPr>
              <p:cNvPr id="28" name="组合 7">
                <a:extLst>
                  <a:ext uri="{FF2B5EF4-FFF2-40B4-BE49-F238E27FC236}">
                    <a16:creationId xmlns:a16="http://schemas.microsoft.com/office/drawing/2014/main" id="{BB431663-871E-48F3-9B0D-F76559C0CCC0}"/>
                  </a:ext>
                </a:extLst>
              </p:cNvPr>
              <p:cNvGrpSpPr/>
              <p:nvPr/>
            </p:nvGrpSpPr>
            <p:grpSpPr bwMode="auto">
              <a:xfrm>
                <a:off x="767948" y="1804384"/>
                <a:ext cx="5745163" cy="720726"/>
                <a:chOff x="698958" y="1700807"/>
                <a:chExt cx="5744790" cy="720041"/>
              </a:xfrm>
            </p:grpSpPr>
            <p:grpSp>
              <p:nvGrpSpPr>
                <p:cNvPr id="44" name="组合 1">
                  <a:extLst>
                    <a:ext uri="{FF2B5EF4-FFF2-40B4-BE49-F238E27FC236}">
                      <a16:creationId xmlns:a16="http://schemas.microsoft.com/office/drawing/2014/main" id="{364BA368-0CCF-46B9-9FBA-611335A187F2}"/>
                    </a:ext>
                  </a:extLst>
                </p:cNvPr>
                <p:cNvGrpSpPr/>
                <p:nvPr/>
              </p:nvGrpSpPr>
              <p:grpSpPr bwMode="auto">
                <a:xfrm>
                  <a:off x="2843532" y="1700807"/>
                  <a:ext cx="3600216" cy="720041"/>
                  <a:chOff x="2843532" y="1700807"/>
                  <a:chExt cx="3600216" cy="720041"/>
                </a:xfrm>
              </p:grpSpPr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BCAF1699-7A0E-4912-99A3-B9ADD291EBC5}"/>
                      </a:ext>
                    </a:extLst>
                  </p:cNvPr>
                  <p:cNvSpPr/>
                  <p:nvPr/>
                </p:nvSpPr>
                <p:spPr>
                  <a:xfrm>
                    <a:off x="2843532" y="1700807"/>
                    <a:ext cx="3600216" cy="360021"/>
                  </a:xfrm>
                  <a:prstGeom prst="rect">
                    <a:avLst/>
                  </a:prstGeom>
                  <a:solidFill>
                    <a:srgbClr val="00B0F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D682616B-F4F5-40C3-B5A3-A46E8D7A2E48}"/>
                      </a:ext>
                    </a:extLst>
                  </p:cNvPr>
                  <p:cNvSpPr/>
                  <p:nvPr/>
                </p:nvSpPr>
                <p:spPr>
                  <a:xfrm>
                    <a:off x="2843532" y="2060828"/>
                    <a:ext cx="36510" cy="360020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45" name="圆角矩形 32">
                  <a:extLst>
                    <a:ext uri="{FF2B5EF4-FFF2-40B4-BE49-F238E27FC236}">
                      <a16:creationId xmlns:a16="http://schemas.microsoft.com/office/drawing/2014/main" id="{23D70E56-1B35-4103-994B-241C53D597FE}"/>
                    </a:ext>
                  </a:extLst>
                </p:cNvPr>
                <p:cNvSpPr/>
                <p:nvPr/>
              </p:nvSpPr>
              <p:spPr bwMode="auto">
                <a:xfrm>
                  <a:off x="698958" y="1700808"/>
                  <a:ext cx="1928826" cy="642942"/>
                </a:xfrm>
                <a:prstGeom prst="roundRect">
                  <a:avLst>
                    <a:gd name="adj" fmla="val 7635"/>
                  </a:avLst>
                </a:prstGeom>
                <a:noFill/>
                <a:ln w="38100">
                  <a:gradFill>
                    <a:gsLst>
                      <a:gs pos="50000">
                        <a:srgbClr val="00DFF6"/>
                      </a:gs>
                      <a:gs pos="100000">
                        <a:srgbClr val="002774"/>
                      </a:gs>
                    </a:gsLst>
                    <a:lin ang="5400000" scaled="0"/>
                  </a:gradFill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27000" prst="convex"/>
                  <a:bevelB w="0" h="0"/>
                  <a:contourClr>
                    <a:schemeClr val="bg1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8053" tIns="29027" rIns="58053" bIns="29027" anchor="ctr"/>
                <a:lstStyle/>
                <a:p>
                  <a:pPr marL="326390" indent="-32639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外源</a:t>
                  </a:r>
                  <a:r>
                    <a:rPr lang="en-US" altLang="zh-CN" sz="1400" b="1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DNA</a:t>
                  </a:r>
                  <a:r>
                    <a:rPr lang="zh-CN" altLang="en-US" sz="1400" b="1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残留量          </a:t>
                  </a:r>
                  <a:endParaRPr lang="en-US" altLang="zh-CN" sz="1400" b="1" i="0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" name="组合 8">
                <a:extLst>
                  <a:ext uri="{FF2B5EF4-FFF2-40B4-BE49-F238E27FC236}">
                    <a16:creationId xmlns:a16="http://schemas.microsoft.com/office/drawing/2014/main" id="{68CB94E3-17A1-46B5-A0C3-1D4545E6A537}"/>
                  </a:ext>
                </a:extLst>
              </p:cNvPr>
              <p:cNvGrpSpPr/>
              <p:nvPr/>
            </p:nvGrpSpPr>
            <p:grpSpPr bwMode="auto">
              <a:xfrm>
                <a:off x="753661" y="2741010"/>
                <a:ext cx="6840537" cy="720725"/>
                <a:chOff x="683568" y="2636992"/>
                <a:chExt cx="6841176" cy="720000"/>
              </a:xfrm>
            </p:grpSpPr>
            <p:grpSp>
              <p:nvGrpSpPr>
                <p:cNvPr id="40" name="组合 2">
                  <a:extLst>
                    <a:ext uri="{FF2B5EF4-FFF2-40B4-BE49-F238E27FC236}">
                      <a16:creationId xmlns:a16="http://schemas.microsoft.com/office/drawing/2014/main" id="{5A7AF57C-95B8-4029-818B-E6E6CD2E59B6}"/>
                    </a:ext>
                  </a:extLst>
                </p:cNvPr>
                <p:cNvGrpSpPr/>
                <p:nvPr/>
              </p:nvGrpSpPr>
              <p:grpSpPr bwMode="auto">
                <a:xfrm>
                  <a:off x="2844357" y="2636992"/>
                  <a:ext cx="4680387" cy="720000"/>
                  <a:chOff x="2699820" y="2677864"/>
                  <a:chExt cx="4680387" cy="720000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BF381E7A-5F68-4838-A481-3168ECFC3143}"/>
                      </a:ext>
                    </a:extLst>
                  </p:cNvPr>
                  <p:cNvSpPr/>
                  <p:nvPr/>
                </p:nvSpPr>
                <p:spPr>
                  <a:xfrm>
                    <a:off x="2699820" y="2677864"/>
                    <a:ext cx="4680387" cy="360000"/>
                  </a:xfrm>
                  <a:prstGeom prst="rect">
                    <a:avLst/>
                  </a:prstGeom>
                  <a:solidFill>
                    <a:srgbClr val="00B0F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矩形 42">
                    <a:extLst>
                      <a:ext uri="{FF2B5EF4-FFF2-40B4-BE49-F238E27FC236}">
                        <a16:creationId xmlns:a16="http://schemas.microsoft.com/office/drawing/2014/main" id="{1CADB710-DBD5-4E3D-B20E-38092562C2F6}"/>
                      </a:ext>
                    </a:extLst>
                  </p:cNvPr>
                  <p:cNvSpPr/>
                  <p:nvPr/>
                </p:nvSpPr>
                <p:spPr>
                  <a:xfrm>
                    <a:off x="2699820" y="3037864"/>
                    <a:ext cx="2160790" cy="360000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41" name="圆角矩形 35">
                  <a:extLst>
                    <a:ext uri="{FF2B5EF4-FFF2-40B4-BE49-F238E27FC236}">
                      <a16:creationId xmlns:a16="http://schemas.microsoft.com/office/drawing/2014/main" id="{300D214D-365B-404D-9EFA-84C35C742877}"/>
                    </a:ext>
                  </a:extLst>
                </p:cNvPr>
                <p:cNvSpPr/>
                <p:nvPr/>
              </p:nvSpPr>
              <p:spPr bwMode="auto">
                <a:xfrm>
                  <a:off x="683568" y="2642042"/>
                  <a:ext cx="1928826" cy="642942"/>
                </a:xfrm>
                <a:prstGeom prst="roundRect">
                  <a:avLst>
                    <a:gd name="adj" fmla="val 7635"/>
                  </a:avLst>
                </a:prstGeom>
                <a:noFill/>
                <a:ln w="38100">
                  <a:gradFill>
                    <a:gsLst>
                      <a:gs pos="50000">
                        <a:srgbClr val="00DFF6"/>
                      </a:gs>
                      <a:gs pos="100000">
                        <a:srgbClr val="002774"/>
                      </a:gs>
                    </a:gsLst>
                    <a:lin ang="5400000" scaled="0"/>
                  </a:gradFill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27000" prst="convex"/>
                  <a:bevelB w="0" h="0"/>
                  <a:contourClr>
                    <a:schemeClr val="bg1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8053" tIns="29027" rIns="58053" bIns="29027" anchor="ctr"/>
                <a:lstStyle/>
                <a:p>
                  <a:pPr marL="326390" indent="-32639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相关蛋白杂质含量</a:t>
                  </a:r>
                  <a:endParaRPr lang="en-US" altLang="zh-CN" sz="1400" b="1" i="0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" name="组合 39">
                <a:extLst>
                  <a:ext uri="{FF2B5EF4-FFF2-40B4-BE49-F238E27FC236}">
                    <a16:creationId xmlns:a16="http://schemas.microsoft.com/office/drawing/2014/main" id="{1DE691FA-0040-474F-8B28-8E8F661D3870}"/>
                  </a:ext>
                </a:extLst>
              </p:cNvPr>
              <p:cNvGrpSpPr/>
              <p:nvPr/>
            </p:nvGrpSpPr>
            <p:grpSpPr bwMode="auto">
              <a:xfrm>
                <a:off x="753661" y="3672871"/>
                <a:ext cx="4306887" cy="723901"/>
                <a:chOff x="683568" y="3568987"/>
                <a:chExt cx="4307099" cy="724109"/>
              </a:xfrm>
            </p:grpSpPr>
            <p:grpSp>
              <p:nvGrpSpPr>
                <p:cNvPr id="36" name="组合 4">
                  <a:extLst>
                    <a:ext uri="{FF2B5EF4-FFF2-40B4-BE49-F238E27FC236}">
                      <a16:creationId xmlns:a16="http://schemas.microsoft.com/office/drawing/2014/main" id="{5C5AEEB0-E4EA-4D31-BB24-4C744EF7B0D1}"/>
                    </a:ext>
                  </a:extLst>
                </p:cNvPr>
                <p:cNvGrpSpPr/>
                <p:nvPr/>
              </p:nvGrpSpPr>
              <p:grpSpPr bwMode="auto">
                <a:xfrm>
                  <a:off x="2829974" y="3568987"/>
                  <a:ext cx="2160693" cy="724109"/>
                  <a:chOff x="2727900" y="3568947"/>
                  <a:chExt cx="2160693" cy="724109"/>
                </a:xfrm>
              </p:grpSpPr>
              <p:sp>
                <p:nvSpPr>
                  <p:cNvPr id="38" name="矩形 37">
                    <a:extLst>
                      <a:ext uri="{FF2B5EF4-FFF2-40B4-BE49-F238E27FC236}">
                        <a16:creationId xmlns:a16="http://schemas.microsoft.com/office/drawing/2014/main" id="{87CD7B2B-1DFB-4993-87E5-5BC8503769C9}"/>
                      </a:ext>
                    </a:extLst>
                  </p:cNvPr>
                  <p:cNvSpPr/>
                  <p:nvPr/>
                </p:nvSpPr>
                <p:spPr>
                  <a:xfrm>
                    <a:off x="2727900" y="3568947"/>
                    <a:ext cx="2160693" cy="360466"/>
                  </a:xfrm>
                  <a:prstGeom prst="rect">
                    <a:avLst/>
                  </a:prstGeom>
                  <a:solidFill>
                    <a:srgbClr val="00B0F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9" name="矩形 38">
                    <a:extLst>
                      <a:ext uri="{FF2B5EF4-FFF2-40B4-BE49-F238E27FC236}">
                        <a16:creationId xmlns:a16="http://schemas.microsoft.com/office/drawing/2014/main" id="{015D4BC6-D2D5-416C-8936-522A5DE484CC}"/>
                      </a:ext>
                    </a:extLst>
                  </p:cNvPr>
                  <p:cNvSpPr/>
                  <p:nvPr/>
                </p:nvSpPr>
                <p:spPr>
                  <a:xfrm>
                    <a:off x="2727900" y="3932590"/>
                    <a:ext cx="720760" cy="360466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7" name="圆角矩形 36">
                  <a:extLst>
                    <a:ext uri="{FF2B5EF4-FFF2-40B4-BE49-F238E27FC236}">
                      <a16:creationId xmlns:a16="http://schemas.microsoft.com/office/drawing/2014/main" id="{4320E12C-2C8E-402B-85A1-EE123C26E74A}"/>
                    </a:ext>
                  </a:extLst>
                </p:cNvPr>
                <p:cNvSpPr/>
                <p:nvPr/>
              </p:nvSpPr>
              <p:spPr bwMode="auto">
                <a:xfrm>
                  <a:off x="683568" y="3578146"/>
                  <a:ext cx="1928826" cy="642942"/>
                </a:xfrm>
                <a:prstGeom prst="roundRect">
                  <a:avLst>
                    <a:gd name="adj" fmla="val 7635"/>
                  </a:avLst>
                </a:prstGeom>
                <a:noFill/>
                <a:ln w="38100">
                  <a:gradFill>
                    <a:gsLst>
                      <a:gs pos="50000">
                        <a:srgbClr val="00DFF6"/>
                      </a:gs>
                      <a:gs pos="100000">
                        <a:srgbClr val="002774"/>
                      </a:gs>
                    </a:gsLst>
                    <a:lin ang="5400000" scaled="0"/>
                  </a:gradFill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27000" prst="convex"/>
                  <a:bevelB w="0" h="0"/>
                  <a:contourClr>
                    <a:schemeClr val="bg1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8053" tIns="29027" rIns="58053" bIns="29027" anchor="ctr"/>
                <a:lstStyle/>
                <a:p>
                  <a:pPr marL="326390" indent="-32639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高分子蛋白杂质含量</a:t>
                  </a:r>
                  <a:endParaRPr lang="en-US" altLang="zh-CN" sz="1400" i="0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1" name="组合 40">
                <a:extLst>
                  <a:ext uri="{FF2B5EF4-FFF2-40B4-BE49-F238E27FC236}">
                    <a16:creationId xmlns:a16="http://schemas.microsoft.com/office/drawing/2014/main" id="{A69088DC-49DC-4293-AF46-8823938F0B9F}"/>
                  </a:ext>
                </a:extLst>
              </p:cNvPr>
              <p:cNvGrpSpPr/>
              <p:nvPr/>
            </p:nvGrpSpPr>
            <p:grpSpPr bwMode="auto">
              <a:xfrm>
                <a:off x="753661" y="4619022"/>
                <a:ext cx="3960812" cy="714375"/>
                <a:chOff x="683568" y="4514250"/>
                <a:chExt cx="3960802" cy="714950"/>
              </a:xfrm>
            </p:grpSpPr>
            <p:grpSp>
              <p:nvGrpSpPr>
                <p:cNvPr id="32" name="组合 5">
                  <a:extLst>
                    <a:ext uri="{FF2B5EF4-FFF2-40B4-BE49-F238E27FC236}">
                      <a16:creationId xmlns:a16="http://schemas.microsoft.com/office/drawing/2014/main" id="{0422E4A9-2705-4F84-A30C-9DBE394B72F1}"/>
                    </a:ext>
                  </a:extLst>
                </p:cNvPr>
                <p:cNvGrpSpPr/>
                <p:nvPr/>
              </p:nvGrpSpPr>
              <p:grpSpPr bwMode="auto">
                <a:xfrm>
                  <a:off x="2844150" y="4519017"/>
                  <a:ext cx="1800220" cy="710183"/>
                  <a:chOff x="2724163" y="4447009"/>
                  <a:chExt cx="1800220" cy="710183"/>
                </a:xfrm>
              </p:grpSpPr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6597E6BA-1A30-4AD1-832E-080FDE9511C3}"/>
                      </a:ext>
                    </a:extLst>
                  </p:cNvPr>
                  <p:cNvSpPr/>
                  <p:nvPr/>
                </p:nvSpPr>
                <p:spPr>
                  <a:xfrm>
                    <a:off x="2724163" y="4447009"/>
                    <a:ext cx="1800220" cy="360652"/>
                  </a:xfrm>
                  <a:prstGeom prst="rect">
                    <a:avLst/>
                  </a:prstGeom>
                  <a:solidFill>
                    <a:srgbClr val="00B0F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487BDE56-87B7-4755-86B4-2EE660E23C0A}"/>
                      </a:ext>
                    </a:extLst>
                  </p:cNvPr>
                  <p:cNvSpPr/>
                  <p:nvPr/>
                </p:nvSpPr>
                <p:spPr>
                  <a:xfrm>
                    <a:off x="2725751" y="4796540"/>
                    <a:ext cx="180975" cy="360652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58053" tIns="29027" rIns="58053" bIns="29027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3" name="圆角矩形 37">
                  <a:extLst>
                    <a:ext uri="{FF2B5EF4-FFF2-40B4-BE49-F238E27FC236}">
                      <a16:creationId xmlns:a16="http://schemas.microsoft.com/office/drawing/2014/main" id="{70040740-B92B-4A47-B138-FB4FE8C7C93E}"/>
                    </a:ext>
                  </a:extLst>
                </p:cNvPr>
                <p:cNvSpPr/>
                <p:nvPr/>
              </p:nvSpPr>
              <p:spPr bwMode="auto">
                <a:xfrm>
                  <a:off x="683568" y="4514250"/>
                  <a:ext cx="1928826" cy="642942"/>
                </a:xfrm>
                <a:prstGeom prst="roundRect">
                  <a:avLst>
                    <a:gd name="adj" fmla="val 7635"/>
                  </a:avLst>
                </a:prstGeom>
                <a:noFill/>
                <a:ln w="38100">
                  <a:gradFill>
                    <a:gsLst>
                      <a:gs pos="50000">
                        <a:srgbClr val="00DFF6"/>
                      </a:gs>
                      <a:gs pos="100000">
                        <a:srgbClr val="002774"/>
                      </a:gs>
                    </a:gsLst>
                    <a:lin ang="5400000" scaled="0"/>
                  </a:gradFill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27000" prst="convex"/>
                  <a:bevelB w="0" h="0"/>
                  <a:contourClr>
                    <a:schemeClr val="bg1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8053" tIns="29027" rIns="58053" bIns="29027" anchor="ctr"/>
                <a:lstStyle/>
                <a:p>
                  <a:pPr marL="326390" indent="-32639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i="0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细菌内毒素含量</a:t>
                  </a:r>
                  <a:endParaRPr lang="en-US" altLang="zh-CN" sz="1400" b="1" i="0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AC30D7C-F6A8-4A66-A515-8B87515E2C50}"/>
                </a:ext>
              </a:extLst>
            </p:cNvPr>
            <p:cNvSpPr/>
            <p:nvPr/>
          </p:nvSpPr>
          <p:spPr>
            <a:xfrm>
              <a:off x="5129920" y="2734473"/>
              <a:ext cx="1170273" cy="320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内控标准</a:t>
              </a:r>
              <a:r>
                <a:rPr lang="en-US" altLang="zh-CN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3.8%</a:t>
              </a:r>
              <a:endParaRPr lang="zh-CN" altLang="en-US" sz="12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543C346-7007-4090-A926-73430CA0A655}"/>
                </a:ext>
              </a:extLst>
            </p:cNvPr>
            <p:cNvSpPr/>
            <p:nvPr/>
          </p:nvSpPr>
          <p:spPr>
            <a:xfrm>
              <a:off x="4665367" y="4246054"/>
              <a:ext cx="1778840" cy="356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药典标准</a:t>
              </a:r>
              <a:r>
                <a:rPr lang="en-US" altLang="zh-CN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5.0EU/mg</a:t>
              </a:r>
              <a:endParaRPr lang="zh-CN" altLang="en-US" sz="14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C344454-7DE7-46FD-90DC-E33FB4536CC2}"/>
                </a:ext>
              </a:extLst>
            </p:cNvPr>
            <p:cNvSpPr/>
            <p:nvPr/>
          </p:nvSpPr>
          <p:spPr>
            <a:xfrm>
              <a:off x="5050541" y="3302318"/>
              <a:ext cx="1337873" cy="356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药典标准</a:t>
              </a:r>
              <a:r>
                <a:rPr lang="en-US" altLang="zh-CN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4.0%</a:t>
              </a:r>
              <a:endParaRPr lang="zh-CN" altLang="en-US" sz="14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B70C822-8EA1-445B-86C9-1CD5294D4C33}"/>
                </a:ext>
              </a:extLst>
            </p:cNvPr>
            <p:cNvSpPr/>
            <p:nvPr/>
          </p:nvSpPr>
          <p:spPr>
            <a:xfrm>
              <a:off x="6133009" y="2039587"/>
              <a:ext cx="1337873" cy="356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药典标准</a:t>
              </a:r>
              <a:r>
                <a:rPr lang="en-US" altLang="zh-CN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6.0%</a:t>
              </a:r>
              <a:endParaRPr lang="zh-CN" altLang="en-US" sz="14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397E019-95DB-4550-BE37-6563745EA0B6}"/>
                </a:ext>
              </a:extLst>
            </p:cNvPr>
            <p:cNvSpPr/>
            <p:nvPr/>
          </p:nvSpPr>
          <p:spPr>
            <a:xfrm>
              <a:off x="5698048" y="1089678"/>
              <a:ext cx="1726770" cy="356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药典标准</a:t>
              </a:r>
              <a:r>
                <a:rPr lang="en-US" altLang="zh-CN" sz="14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10ng/mg</a:t>
              </a:r>
              <a:endParaRPr lang="zh-CN" altLang="en-US" sz="14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E5AE623-D939-4D23-AA17-EEB6B28ECCC9}"/>
                </a:ext>
              </a:extLst>
            </p:cNvPr>
            <p:cNvSpPr/>
            <p:nvPr/>
          </p:nvSpPr>
          <p:spPr>
            <a:xfrm>
              <a:off x="3119421" y="1815367"/>
              <a:ext cx="1596594" cy="320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内控标准</a:t>
              </a:r>
              <a:r>
                <a:rPr lang="en-US" altLang="zh-CN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100pg/mg</a:t>
              </a:r>
              <a:endParaRPr lang="zh-CN" altLang="en-US" sz="12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EDC17E6-BBCB-4B32-9056-CF3547AA138C}"/>
                </a:ext>
              </a:extLst>
            </p:cNvPr>
            <p:cNvSpPr/>
            <p:nvPr/>
          </p:nvSpPr>
          <p:spPr>
            <a:xfrm>
              <a:off x="3639598" y="3695803"/>
              <a:ext cx="1170273" cy="320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内控标准</a:t>
              </a:r>
              <a:r>
                <a:rPr lang="en-US" altLang="zh-CN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1.0%</a:t>
              </a:r>
              <a:endParaRPr lang="zh-CN" altLang="en-US" sz="12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149C347-D741-4F80-B5A5-0DE99ABADE7A}"/>
                </a:ext>
              </a:extLst>
            </p:cNvPr>
            <p:cNvSpPr/>
            <p:nvPr/>
          </p:nvSpPr>
          <p:spPr>
            <a:xfrm>
              <a:off x="3221130" y="4581128"/>
              <a:ext cx="1638901" cy="320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内控标准</a:t>
              </a:r>
              <a:r>
                <a:rPr lang="en-US" altLang="zh-CN" sz="1200" i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0.25EU/mg</a:t>
              </a:r>
              <a:endParaRPr lang="zh-CN" altLang="en-US" sz="1200" i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062F731B-1BB7-46C7-B56D-D27A47CC540A}"/>
              </a:ext>
            </a:extLst>
          </p:cNvPr>
          <p:cNvSpPr/>
          <p:nvPr/>
        </p:nvSpPr>
        <p:spPr>
          <a:xfrm>
            <a:off x="5477138" y="1016497"/>
            <a:ext cx="6224478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年工艺积淀，铸就金赛增全球生长激素最高标准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2A4DDF8-7129-49F4-9BE4-B9EE94AC9D82}"/>
              </a:ext>
            </a:extLst>
          </p:cNvPr>
          <p:cNvSpPr txBox="1"/>
          <p:nvPr/>
        </p:nvSpPr>
        <p:spPr>
          <a:xfrm>
            <a:off x="5355015" y="5213214"/>
            <a:ext cx="641022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生物制剂质量不是短期内可以提升的，需要长期工艺质量风险识别和改进控制，并结合大量患者的用药反馈；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通过工艺的持续迭代和优化，金赛增纯度远高于药典标准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1844235D-871B-4D8D-9DB8-B3EC9072B054}"/>
              </a:ext>
            </a:extLst>
          </p:cNvPr>
          <p:cNvSpPr/>
          <p:nvPr/>
        </p:nvSpPr>
        <p:spPr>
          <a:xfrm>
            <a:off x="675230" y="1050713"/>
            <a:ext cx="4395442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原核周质表达保证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天然结构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8416FC7-0AA9-480D-B095-E53F68DA42B3}"/>
              </a:ext>
            </a:extLst>
          </p:cNvPr>
          <p:cNvGrpSpPr/>
          <p:nvPr/>
        </p:nvGrpSpPr>
        <p:grpSpPr>
          <a:xfrm>
            <a:off x="658615" y="1753251"/>
            <a:ext cx="4412057" cy="1793875"/>
            <a:chOff x="830263" y="2285992"/>
            <a:chExt cx="4168775" cy="1793875"/>
          </a:xfrm>
        </p:grpSpPr>
        <p:sp>
          <p:nvSpPr>
            <p:cNvPr id="53" name="圆角矩形 13">
              <a:extLst>
                <a:ext uri="{FF2B5EF4-FFF2-40B4-BE49-F238E27FC236}">
                  <a16:creationId xmlns:a16="http://schemas.microsoft.com/office/drawing/2014/main" id="{4B7E530E-EA56-4634-9053-A0B79A8E0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263" y="2320917"/>
              <a:ext cx="4168775" cy="1758950"/>
            </a:xfrm>
            <a:prstGeom prst="roundRect">
              <a:avLst>
                <a:gd name="adj" fmla="val 16667"/>
              </a:avLst>
            </a:prstGeom>
            <a:noFill/>
            <a:ln w="25400" algn="ctr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8345" tIns="44173" rIns="88345" bIns="44173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AutoShape 5">
              <a:extLst>
                <a:ext uri="{FF2B5EF4-FFF2-40B4-BE49-F238E27FC236}">
                  <a16:creationId xmlns:a16="http://schemas.microsoft.com/office/drawing/2014/main" id="{A903EFBB-8D6E-4721-95AC-B56DA40B9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938" y="2587617"/>
              <a:ext cx="3543300" cy="11398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B0BCB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Oval 6">
              <a:extLst>
                <a:ext uri="{FF2B5EF4-FFF2-40B4-BE49-F238E27FC236}">
                  <a16:creationId xmlns:a16="http://schemas.microsoft.com/office/drawing/2014/main" id="{DD52E354-27EC-4B61-B9F9-ECEA9A0B0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763" y="3054342"/>
              <a:ext cx="612775" cy="322263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6" name="Oval 7">
              <a:extLst>
                <a:ext uri="{FF2B5EF4-FFF2-40B4-BE49-F238E27FC236}">
                  <a16:creationId xmlns:a16="http://schemas.microsoft.com/office/drawing/2014/main" id="{5F4F5199-9761-4B04-A70D-413E24A89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777" y="2759067"/>
              <a:ext cx="65087" cy="650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Oval 8">
              <a:extLst>
                <a:ext uri="{FF2B5EF4-FFF2-40B4-BE49-F238E27FC236}">
                  <a16:creationId xmlns:a16="http://schemas.microsoft.com/office/drawing/2014/main" id="{98141070-0904-44F0-957D-B7AAD81AC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200" y="2470142"/>
              <a:ext cx="68263" cy="66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Oval 9">
              <a:extLst>
                <a:ext uri="{FF2B5EF4-FFF2-40B4-BE49-F238E27FC236}">
                  <a16:creationId xmlns:a16="http://schemas.microsoft.com/office/drawing/2014/main" id="{9628904C-F5D2-4F12-9B65-78E73BF03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813" y="2519355"/>
              <a:ext cx="68262" cy="66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Oval 11">
              <a:extLst>
                <a:ext uri="{FF2B5EF4-FFF2-40B4-BE49-F238E27FC236}">
                  <a16:creationId xmlns:a16="http://schemas.microsoft.com/office/drawing/2014/main" id="{3007B996-F4D1-4D75-BC4C-947D12BC1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3262305"/>
              <a:ext cx="68263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C9FF08F8-EE50-433A-B77B-81D0C012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2614605"/>
              <a:ext cx="68263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Oval 13">
              <a:extLst>
                <a:ext uri="{FF2B5EF4-FFF2-40B4-BE49-F238E27FC236}">
                  <a16:creationId xmlns:a16="http://schemas.microsoft.com/office/drawing/2014/main" id="{FB2F3B19-25D7-4315-88D1-2EBAFC92F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2686042"/>
              <a:ext cx="68263" cy="650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Oval 14">
              <a:extLst>
                <a:ext uri="{FF2B5EF4-FFF2-40B4-BE49-F238E27FC236}">
                  <a16:creationId xmlns:a16="http://schemas.microsoft.com/office/drawing/2014/main" id="{638B71CD-A78C-4C72-8F9E-6F53FC54F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363" y="2874022"/>
              <a:ext cx="68262" cy="650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Oval 15">
              <a:extLst>
                <a:ext uri="{FF2B5EF4-FFF2-40B4-BE49-F238E27FC236}">
                  <a16:creationId xmlns:a16="http://schemas.microsoft.com/office/drawing/2014/main" id="{1FA73526-F73F-4828-8A72-2FA9B7DA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863" y="2544755"/>
              <a:ext cx="68262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Oval 16">
              <a:extLst>
                <a:ext uri="{FF2B5EF4-FFF2-40B4-BE49-F238E27FC236}">
                  <a16:creationId xmlns:a16="http://schemas.microsoft.com/office/drawing/2014/main" id="{6BFC01CE-D3C9-441C-9B5E-DC28792D0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475" y="3406767"/>
              <a:ext cx="68263" cy="66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5" name="Oval 17">
              <a:extLst>
                <a:ext uri="{FF2B5EF4-FFF2-40B4-BE49-F238E27FC236}">
                  <a16:creationId xmlns:a16="http://schemas.microsoft.com/office/drawing/2014/main" id="{AAC15245-B7EF-4A75-8E66-0C4E0B284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3190867"/>
              <a:ext cx="68263" cy="66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6" name="Oval 18">
              <a:extLst>
                <a:ext uri="{FF2B5EF4-FFF2-40B4-BE49-F238E27FC236}">
                  <a16:creationId xmlns:a16="http://schemas.microsoft.com/office/drawing/2014/main" id="{66ACDE97-3A9A-45F4-A061-A13A2EFA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3478205"/>
              <a:ext cx="68262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Oval 19">
              <a:extLst>
                <a:ext uri="{FF2B5EF4-FFF2-40B4-BE49-F238E27FC236}">
                  <a16:creationId xmlns:a16="http://schemas.microsoft.com/office/drawing/2014/main" id="{0902B681-03AC-4931-9B42-3EA450773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800" y="2544755"/>
              <a:ext cx="68263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8" name="Oval 20">
              <a:extLst>
                <a:ext uri="{FF2B5EF4-FFF2-40B4-BE49-F238E27FC236}">
                  <a16:creationId xmlns:a16="http://schemas.microsoft.com/office/drawing/2014/main" id="{3B08AC1E-8013-4342-9F12-B6F942053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3478205"/>
              <a:ext cx="66675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9" name="AutoShape 21">
              <a:extLst>
                <a:ext uri="{FF2B5EF4-FFF2-40B4-BE49-F238E27FC236}">
                  <a16:creationId xmlns:a16="http://schemas.microsoft.com/office/drawing/2014/main" id="{CD1BB281-F518-4292-A390-41B7362D5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0938" y="3425817"/>
              <a:ext cx="206375" cy="1301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160 w 21600"/>
                <a:gd name="T13" fmla="*/ 8640 h 21600"/>
                <a:gd name="T14" fmla="*/ 19440 w 21600"/>
                <a:gd name="T15" fmla="*/ 12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endParaRPr lang="zh-CN" altLang="en-US" b="1"/>
            </a:p>
          </p:txBody>
        </p:sp>
        <p:sp>
          <p:nvSpPr>
            <p:cNvPr id="70" name="AutoShape 22">
              <a:extLst>
                <a:ext uri="{FF2B5EF4-FFF2-40B4-BE49-F238E27FC236}">
                  <a16:creationId xmlns:a16="http://schemas.microsoft.com/office/drawing/2014/main" id="{27611443-D511-4CCE-BBBA-D9C11C15F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388" y="2489192"/>
              <a:ext cx="204787" cy="1301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160 w 21600"/>
                <a:gd name="T13" fmla="*/ 8640 h 21600"/>
                <a:gd name="T14" fmla="*/ 19440 w 21600"/>
                <a:gd name="T15" fmla="*/ 12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endParaRPr lang="zh-CN" altLang="en-US" b="1"/>
            </a:p>
          </p:txBody>
        </p:sp>
        <p:sp>
          <p:nvSpPr>
            <p:cNvPr id="71" name="AutoShape 24">
              <a:extLst>
                <a:ext uri="{FF2B5EF4-FFF2-40B4-BE49-F238E27FC236}">
                  <a16:creationId xmlns:a16="http://schemas.microsoft.com/office/drawing/2014/main" id="{9646AA7E-CE99-41E5-823C-3F00EDB00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563" y="2851142"/>
              <a:ext cx="206375" cy="12858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160 w 21600"/>
                <a:gd name="T13" fmla="*/ 8640 h 21600"/>
                <a:gd name="T14" fmla="*/ 19440 w 21600"/>
                <a:gd name="T15" fmla="*/ 12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endParaRPr lang="zh-CN" altLang="en-US" b="1"/>
            </a:p>
          </p:txBody>
        </p:sp>
        <p:sp>
          <p:nvSpPr>
            <p:cNvPr id="72" name="AutoShape 25">
              <a:extLst>
                <a:ext uri="{FF2B5EF4-FFF2-40B4-BE49-F238E27FC236}">
                  <a16:creationId xmlns:a16="http://schemas.microsoft.com/office/drawing/2014/main" id="{00A4287D-1940-4F42-AD09-BF5A995A8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3138480"/>
              <a:ext cx="203200" cy="1301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160 w 21600"/>
                <a:gd name="T13" fmla="*/ 8640 h 21600"/>
                <a:gd name="T14" fmla="*/ 19440 w 21600"/>
                <a:gd name="T15" fmla="*/ 12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endParaRPr lang="zh-CN" altLang="en-US" b="1"/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C2A17FE9-383A-4B9F-8852-246EF9C5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175" y="2371717"/>
              <a:ext cx="254000" cy="201613"/>
            </a:xfrm>
            <a:custGeom>
              <a:avLst/>
              <a:gdLst>
                <a:gd name="T0" fmla="*/ 2147483647 w 272"/>
                <a:gd name="T1" fmla="*/ 2147483647 h 212"/>
                <a:gd name="T2" fmla="*/ 2147483647 w 272"/>
                <a:gd name="T3" fmla="*/ 2147483647 h 212"/>
                <a:gd name="T4" fmla="*/ 2147483647 w 272"/>
                <a:gd name="T5" fmla="*/ 2147483647 h 212"/>
                <a:gd name="T6" fmla="*/ 2147483647 w 272"/>
                <a:gd name="T7" fmla="*/ 2147483647 h 212"/>
                <a:gd name="T8" fmla="*/ 2147483647 w 272"/>
                <a:gd name="T9" fmla="*/ 2147483647 h 212"/>
                <a:gd name="T10" fmla="*/ 2147483647 w 272"/>
                <a:gd name="T11" fmla="*/ 2147483647 h 212"/>
                <a:gd name="T12" fmla="*/ 2147483647 w 272"/>
                <a:gd name="T13" fmla="*/ 2147483647 h 212"/>
                <a:gd name="T14" fmla="*/ 2147483647 w 272"/>
                <a:gd name="T15" fmla="*/ 0 h 212"/>
                <a:gd name="T16" fmla="*/ 2147483647 w 272"/>
                <a:gd name="T17" fmla="*/ 2147483647 h 212"/>
                <a:gd name="T18" fmla="*/ 2147483647 w 272"/>
                <a:gd name="T19" fmla="*/ 2147483647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2"/>
                <a:gd name="T31" fmla="*/ 0 h 212"/>
                <a:gd name="T32" fmla="*/ 272 w 272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2" h="212">
                  <a:moveTo>
                    <a:pt x="51" y="76"/>
                  </a:moveTo>
                  <a:cubicBezTo>
                    <a:pt x="20" y="122"/>
                    <a:pt x="0" y="128"/>
                    <a:pt x="26" y="186"/>
                  </a:cubicBezTo>
                  <a:cubicBezTo>
                    <a:pt x="30" y="195"/>
                    <a:pt x="43" y="197"/>
                    <a:pt x="51" y="203"/>
                  </a:cubicBezTo>
                  <a:cubicBezTo>
                    <a:pt x="94" y="189"/>
                    <a:pt x="154" y="185"/>
                    <a:pt x="136" y="127"/>
                  </a:cubicBezTo>
                  <a:cubicBezTo>
                    <a:pt x="109" y="134"/>
                    <a:pt x="75" y="131"/>
                    <a:pt x="111" y="178"/>
                  </a:cubicBezTo>
                  <a:cubicBezTo>
                    <a:pt x="123" y="194"/>
                    <a:pt x="161" y="212"/>
                    <a:pt x="161" y="212"/>
                  </a:cubicBezTo>
                  <a:cubicBezTo>
                    <a:pt x="220" y="200"/>
                    <a:pt x="212" y="199"/>
                    <a:pt x="229" y="144"/>
                  </a:cubicBezTo>
                  <a:cubicBezTo>
                    <a:pt x="225" y="86"/>
                    <a:pt x="245" y="21"/>
                    <a:pt x="187" y="0"/>
                  </a:cubicBezTo>
                  <a:cubicBezTo>
                    <a:pt x="163" y="36"/>
                    <a:pt x="137" y="74"/>
                    <a:pt x="195" y="93"/>
                  </a:cubicBezTo>
                  <a:cubicBezTo>
                    <a:pt x="249" y="83"/>
                    <a:pt x="272" y="74"/>
                    <a:pt x="272" y="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70F280AA-FD19-4B14-93E9-A81ADAD0D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886" y="2979730"/>
              <a:ext cx="254000" cy="204787"/>
            </a:xfrm>
            <a:custGeom>
              <a:avLst/>
              <a:gdLst>
                <a:gd name="T0" fmla="*/ 2147483647 w 272"/>
                <a:gd name="T1" fmla="*/ 2147483647 h 212"/>
                <a:gd name="T2" fmla="*/ 2147483647 w 272"/>
                <a:gd name="T3" fmla="*/ 2147483647 h 212"/>
                <a:gd name="T4" fmla="*/ 2147483647 w 272"/>
                <a:gd name="T5" fmla="*/ 2147483647 h 212"/>
                <a:gd name="T6" fmla="*/ 2147483647 w 272"/>
                <a:gd name="T7" fmla="*/ 2147483647 h 212"/>
                <a:gd name="T8" fmla="*/ 2147483647 w 272"/>
                <a:gd name="T9" fmla="*/ 2147483647 h 212"/>
                <a:gd name="T10" fmla="*/ 2147483647 w 272"/>
                <a:gd name="T11" fmla="*/ 2147483647 h 212"/>
                <a:gd name="T12" fmla="*/ 2147483647 w 272"/>
                <a:gd name="T13" fmla="*/ 2147483647 h 212"/>
                <a:gd name="T14" fmla="*/ 2147483647 w 272"/>
                <a:gd name="T15" fmla="*/ 0 h 212"/>
                <a:gd name="T16" fmla="*/ 2147483647 w 272"/>
                <a:gd name="T17" fmla="*/ 2147483647 h 212"/>
                <a:gd name="T18" fmla="*/ 2147483647 w 272"/>
                <a:gd name="T19" fmla="*/ 2147483647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2"/>
                <a:gd name="T31" fmla="*/ 0 h 212"/>
                <a:gd name="T32" fmla="*/ 272 w 272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2" h="212">
                  <a:moveTo>
                    <a:pt x="51" y="76"/>
                  </a:moveTo>
                  <a:cubicBezTo>
                    <a:pt x="20" y="122"/>
                    <a:pt x="0" y="128"/>
                    <a:pt x="26" y="186"/>
                  </a:cubicBezTo>
                  <a:cubicBezTo>
                    <a:pt x="30" y="195"/>
                    <a:pt x="43" y="197"/>
                    <a:pt x="51" y="203"/>
                  </a:cubicBezTo>
                  <a:cubicBezTo>
                    <a:pt x="94" y="189"/>
                    <a:pt x="154" y="185"/>
                    <a:pt x="136" y="127"/>
                  </a:cubicBezTo>
                  <a:cubicBezTo>
                    <a:pt x="109" y="134"/>
                    <a:pt x="75" y="131"/>
                    <a:pt x="111" y="178"/>
                  </a:cubicBezTo>
                  <a:cubicBezTo>
                    <a:pt x="123" y="194"/>
                    <a:pt x="161" y="212"/>
                    <a:pt x="161" y="212"/>
                  </a:cubicBezTo>
                  <a:cubicBezTo>
                    <a:pt x="220" y="200"/>
                    <a:pt x="212" y="199"/>
                    <a:pt x="229" y="144"/>
                  </a:cubicBezTo>
                  <a:cubicBezTo>
                    <a:pt x="225" y="86"/>
                    <a:pt x="245" y="21"/>
                    <a:pt x="187" y="0"/>
                  </a:cubicBezTo>
                  <a:cubicBezTo>
                    <a:pt x="163" y="36"/>
                    <a:pt x="137" y="74"/>
                    <a:pt x="195" y="93"/>
                  </a:cubicBezTo>
                  <a:cubicBezTo>
                    <a:pt x="249" y="83"/>
                    <a:pt x="272" y="74"/>
                    <a:pt x="272" y="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F90F58C9-C54E-4001-ABF1-D415CE44A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2728905"/>
              <a:ext cx="255587" cy="203200"/>
            </a:xfrm>
            <a:custGeom>
              <a:avLst/>
              <a:gdLst>
                <a:gd name="T0" fmla="*/ 2147483647 w 272"/>
                <a:gd name="T1" fmla="*/ 2147483647 h 212"/>
                <a:gd name="T2" fmla="*/ 2147483647 w 272"/>
                <a:gd name="T3" fmla="*/ 2147483647 h 212"/>
                <a:gd name="T4" fmla="*/ 2147483647 w 272"/>
                <a:gd name="T5" fmla="*/ 2147483647 h 212"/>
                <a:gd name="T6" fmla="*/ 2147483647 w 272"/>
                <a:gd name="T7" fmla="*/ 2147483647 h 212"/>
                <a:gd name="T8" fmla="*/ 2147483647 w 272"/>
                <a:gd name="T9" fmla="*/ 2147483647 h 212"/>
                <a:gd name="T10" fmla="*/ 2147483647 w 272"/>
                <a:gd name="T11" fmla="*/ 2147483647 h 212"/>
                <a:gd name="T12" fmla="*/ 2147483647 w 272"/>
                <a:gd name="T13" fmla="*/ 2147483647 h 212"/>
                <a:gd name="T14" fmla="*/ 2147483647 w 272"/>
                <a:gd name="T15" fmla="*/ 0 h 212"/>
                <a:gd name="T16" fmla="*/ 2147483647 w 272"/>
                <a:gd name="T17" fmla="*/ 2147483647 h 212"/>
                <a:gd name="T18" fmla="*/ 2147483647 w 272"/>
                <a:gd name="T19" fmla="*/ 2147483647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2"/>
                <a:gd name="T31" fmla="*/ 0 h 212"/>
                <a:gd name="T32" fmla="*/ 272 w 272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2" h="212">
                  <a:moveTo>
                    <a:pt x="51" y="76"/>
                  </a:moveTo>
                  <a:cubicBezTo>
                    <a:pt x="20" y="122"/>
                    <a:pt x="0" y="128"/>
                    <a:pt x="26" y="186"/>
                  </a:cubicBezTo>
                  <a:cubicBezTo>
                    <a:pt x="30" y="195"/>
                    <a:pt x="43" y="197"/>
                    <a:pt x="51" y="203"/>
                  </a:cubicBezTo>
                  <a:cubicBezTo>
                    <a:pt x="94" y="189"/>
                    <a:pt x="154" y="185"/>
                    <a:pt x="136" y="127"/>
                  </a:cubicBezTo>
                  <a:cubicBezTo>
                    <a:pt x="109" y="134"/>
                    <a:pt x="75" y="131"/>
                    <a:pt x="111" y="178"/>
                  </a:cubicBezTo>
                  <a:cubicBezTo>
                    <a:pt x="123" y="194"/>
                    <a:pt x="161" y="212"/>
                    <a:pt x="161" y="212"/>
                  </a:cubicBezTo>
                  <a:cubicBezTo>
                    <a:pt x="220" y="200"/>
                    <a:pt x="212" y="199"/>
                    <a:pt x="229" y="144"/>
                  </a:cubicBezTo>
                  <a:cubicBezTo>
                    <a:pt x="225" y="86"/>
                    <a:pt x="245" y="21"/>
                    <a:pt x="187" y="0"/>
                  </a:cubicBezTo>
                  <a:cubicBezTo>
                    <a:pt x="163" y="36"/>
                    <a:pt x="137" y="74"/>
                    <a:pt x="195" y="93"/>
                  </a:cubicBezTo>
                  <a:cubicBezTo>
                    <a:pt x="249" y="83"/>
                    <a:pt x="272" y="74"/>
                    <a:pt x="272" y="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76" name="Freeform 29">
              <a:extLst>
                <a:ext uri="{FF2B5EF4-FFF2-40B4-BE49-F238E27FC236}">
                  <a16:creationId xmlns:a16="http://schemas.microsoft.com/office/drawing/2014/main" id="{E6BC4391-D944-439B-8D1E-429BFBABA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2728905"/>
              <a:ext cx="255587" cy="203200"/>
            </a:xfrm>
            <a:custGeom>
              <a:avLst/>
              <a:gdLst>
                <a:gd name="T0" fmla="*/ 2147483647 w 272"/>
                <a:gd name="T1" fmla="*/ 2147483647 h 212"/>
                <a:gd name="T2" fmla="*/ 2147483647 w 272"/>
                <a:gd name="T3" fmla="*/ 2147483647 h 212"/>
                <a:gd name="T4" fmla="*/ 2147483647 w 272"/>
                <a:gd name="T5" fmla="*/ 2147483647 h 212"/>
                <a:gd name="T6" fmla="*/ 2147483647 w 272"/>
                <a:gd name="T7" fmla="*/ 2147483647 h 212"/>
                <a:gd name="T8" fmla="*/ 2147483647 w 272"/>
                <a:gd name="T9" fmla="*/ 2147483647 h 212"/>
                <a:gd name="T10" fmla="*/ 2147483647 w 272"/>
                <a:gd name="T11" fmla="*/ 2147483647 h 212"/>
                <a:gd name="T12" fmla="*/ 2147483647 w 272"/>
                <a:gd name="T13" fmla="*/ 2147483647 h 212"/>
                <a:gd name="T14" fmla="*/ 2147483647 w 272"/>
                <a:gd name="T15" fmla="*/ 0 h 212"/>
                <a:gd name="T16" fmla="*/ 2147483647 w 272"/>
                <a:gd name="T17" fmla="*/ 2147483647 h 212"/>
                <a:gd name="T18" fmla="*/ 2147483647 w 272"/>
                <a:gd name="T19" fmla="*/ 2147483647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2"/>
                <a:gd name="T31" fmla="*/ 0 h 212"/>
                <a:gd name="T32" fmla="*/ 272 w 272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2" h="212">
                  <a:moveTo>
                    <a:pt x="51" y="76"/>
                  </a:moveTo>
                  <a:cubicBezTo>
                    <a:pt x="20" y="122"/>
                    <a:pt x="0" y="128"/>
                    <a:pt x="26" y="186"/>
                  </a:cubicBezTo>
                  <a:cubicBezTo>
                    <a:pt x="30" y="195"/>
                    <a:pt x="43" y="197"/>
                    <a:pt x="51" y="203"/>
                  </a:cubicBezTo>
                  <a:cubicBezTo>
                    <a:pt x="94" y="189"/>
                    <a:pt x="154" y="185"/>
                    <a:pt x="136" y="127"/>
                  </a:cubicBezTo>
                  <a:cubicBezTo>
                    <a:pt x="109" y="134"/>
                    <a:pt x="75" y="131"/>
                    <a:pt x="111" y="178"/>
                  </a:cubicBezTo>
                  <a:cubicBezTo>
                    <a:pt x="123" y="194"/>
                    <a:pt x="161" y="212"/>
                    <a:pt x="161" y="212"/>
                  </a:cubicBezTo>
                  <a:cubicBezTo>
                    <a:pt x="220" y="200"/>
                    <a:pt x="212" y="199"/>
                    <a:pt x="229" y="144"/>
                  </a:cubicBezTo>
                  <a:cubicBezTo>
                    <a:pt x="225" y="86"/>
                    <a:pt x="245" y="21"/>
                    <a:pt x="187" y="0"/>
                  </a:cubicBezTo>
                  <a:cubicBezTo>
                    <a:pt x="163" y="36"/>
                    <a:pt x="137" y="74"/>
                    <a:pt x="195" y="93"/>
                  </a:cubicBezTo>
                  <a:cubicBezTo>
                    <a:pt x="249" y="83"/>
                    <a:pt x="272" y="74"/>
                    <a:pt x="272" y="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77" name="Oval 34">
              <a:extLst>
                <a:ext uri="{FF2B5EF4-FFF2-40B4-BE49-F238E27FC236}">
                  <a16:creationId xmlns:a16="http://schemas.microsoft.com/office/drawing/2014/main" id="{074CC1D2-19A5-4EB5-B1B4-198239527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350" y="2759067"/>
              <a:ext cx="68263" cy="650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Oval 39">
              <a:extLst>
                <a:ext uri="{FF2B5EF4-FFF2-40B4-BE49-F238E27FC236}">
                  <a16:creationId xmlns:a16="http://schemas.microsoft.com/office/drawing/2014/main" id="{46B83859-FD8B-4C5B-A488-6595E843C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825" y="3119430"/>
              <a:ext cx="66675" cy="6508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" name="Oval 41">
              <a:extLst>
                <a:ext uri="{FF2B5EF4-FFF2-40B4-BE49-F238E27FC236}">
                  <a16:creationId xmlns:a16="http://schemas.microsoft.com/office/drawing/2014/main" id="{D0DB5EDA-CFDE-4C79-B8B2-3B8C50ECC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263" y="3478205"/>
              <a:ext cx="65087" cy="6508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" name="Oval 46">
              <a:extLst>
                <a:ext uri="{FF2B5EF4-FFF2-40B4-BE49-F238E27FC236}">
                  <a16:creationId xmlns:a16="http://schemas.microsoft.com/office/drawing/2014/main" id="{90EABEE2-F6A1-41EA-9E29-6E200AC62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700" y="2614605"/>
              <a:ext cx="68263" cy="6508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Oval 47">
              <a:extLst>
                <a:ext uri="{FF2B5EF4-FFF2-40B4-BE49-F238E27FC236}">
                  <a16:creationId xmlns:a16="http://schemas.microsoft.com/office/drawing/2014/main" id="{72F1E54B-FF2B-4501-AFD9-41A481AA0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200" y="2327267"/>
              <a:ext cx="68263" cy="650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3058D356-76BA-4B45-A2A1-2C9B7A58F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688" y="3809992"/>
              <a:ext cx="142875" cy="179388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83" name="Oval 52">
              <a:extLst>
                <a:ext uri="{FF2B5EF4-FFF2-40B4-BE49-F238E27FC236}">
                  <a16:creationId xmlns:a16="http://schemas.microsoft.com/office/drawing/2014/main" id="{D9A8DB68-16DD-489B-94D1-2E9BD7138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300" y="3152767"/>
              <a:ext cx="66675" cy="650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4" name="Oval 53">
              <a:extLst>
                <a:ext uri="{FF2B5EF4-FFF2-40B4-BE49-F238E27FC236}">
                  <a16:creationId xmlns:a16="http://schemas.microsoft.com/office/drawing/2014/main" id="{3DD570BB-DE37-4F45-98AA-A16E60BC3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3721092"/>
              <a:ext cx="66675" cy="650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Rectangle 74">
              <a:extLst>
                <a:ext uri="{FF2B5EF4-FFF2-40B4-BE49-F238E27FC236}">
                  <a16:creationId xmlns:a16="http://schemas.microsoft.com/office/drawing/2014/main" id="{BAB8BDD0-B7CD-4569-AA2B-58E0B306B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600" y="3697280"/>
              <a:ext cx="136525" cy="65087"/>
            </a:xfrm>
            <a:prstGeom prst="rect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Rectangle 75">
              <a:extLst>
                <a:ext uri="{FF2B5EF4-FFF2-40B4-BE49-F238E27FC236}">
                  <a16:creationId xmlns:a16="http://schemas.microsoft.com/office/drawing/2014/main" id="{79FA596F-8CFB-4404-8BAD-AF685E059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638" y="3697280"/>
              <a:ext cx="136525" cy="65087"/>
            </a:xfrm>
            <a:prstGeom prst="rect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7" name="Rectangle 76">
              <a:extLst>
                <a:ext uri="{FF2B5EF4-FFF2-40B4-BE49-F238E27FC236}">
                  <a16:creationId xmlns:a16="http://schemas.microsoft.com/office/drawing/2014/main" id="{7609EBB4-18FE-4766-8603-C2CE21FCC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938" y="2376480"/>
              <a:ext cx="134937" cy="63500"/>
            </a:xfrm>
            <a:prstGeom prst="rect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8" name="Oval 77">
              <a:extLst>
                <a:ext uri="{FF2B5EF4-FFF2-40B4-BE49-F238E27FC236}">
                  <a16:creationId xmlns:a16="http://schemas.microsoft.com/office/drawing/2014/main" id="{4EFCA88F-91E1-4925-9FF4-46FA8EEB4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275" y="3719505"/>
              <a:ext cx="66675" cy="666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Freeform 78">
              <a:extLst>
                <a:ext uri="{FF2B5EF4-FFF2-40B4-BE49-F238E27FC236}">
                  <a16:creationId xmlns:a16="http://schemas.microsoft.com/office/drawing/2014/main" id="{95B694D2-9972-4DF2-B6F0-CC798B1E9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808405"/>
              <a:ext cx="146050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0" name="Oval 79">
              <a:extLst>
                <a:ext uri="{FF2B5EF4-FFF2-40B4-BE49-F238E27FC236}">
                  <a16:creationId xmlns:a16="http://schemas.microsoft.com/office/drawing/2014/main" id="{1270C634-2E4C-4D09-803D-DDCB15FC7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425" y="3328980"/>
              <a:ext cx="65088" cy="6508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1" name="Freeform 80">
              <a:extLst>
                <a:ext uri="{FF2B5EF4-FFF2-40B4-BE49-F238E27FC236}">
                  <a16:creationId xmlns:a16="http://schemas.microsoft.com/office/drawing/2014/main" id="{8E90F96C-F97E-4B6F-AB93-51EB68CCD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550" y="3409942"/>
              <a:ext cx="142875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2" name="Rectangle 81">
              <a:extLst>
                <a:ext uri="{FF2B5EF4-FFF2-40B4-BE49-F238E27FC236}">
                  <a16:creationId xmlns:a16="http://schemas.microsoft.com/office/drawing/2014/main" id="{8B005B36-1222-41EF-A9FD-8F3267B61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063" y="3338015"/>
              <a:ext cx="136525" cy="63500"/>
            </a:xfrm>
            <a:prstGeom prst="rect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Rectangle 82">
              <a:extLst>
                <a:ext uri="{FF2B5EF4-FFF2-40B4-BE49-F238E27FC236}">
                  <a16:creationId xmlns:a16="http://schemas.microsoft.com/office/drawing/2014/main" id="{E2E16AD6-2282-4824-9FB1-967B76F19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113" y="3697280"/>
              <a:ext cx="136525" cy="65087"/>
            </a:xfrm>
            <a:prstGeom prst="rect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Freeform 84">
              <a:extLst>
                <a:ext uri="{FF2B5EF4-FFF2-40B4-BE49-F238E27FC236}">
                  <a16:creationId xmlns:a16="http://schemas.microsoft.com/office/drawing/2014/main" id="{BF35E1E5-822A-4CEC-B826-E93F91085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808" y="2896368"/>
              <a:ext cx="144462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5" name="Freeform 86">
              <a:extLst>
                <a:ext uri="{FF2B5EF4-FFF2-40B4-BE49-F238E27FC236}">
                  <a16:creationId xmlns:a16="http://schemas.microsoft.com/office/drawing/2014/main" id="{4A02E58F-1A9A-4693-B57C-3E3F25CA2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588" y="3225792"/>
              <a:ext cx="142875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BD9B311D-183E-438E-8469-F0FA5AB7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2724142"/>
              <a:ext cx="144462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D794DB46-7581-4EF8-9CEE-4F9AD0C16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513" y="3809992"/>
              <a:ext cx="144462" cy="179388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F6DB5D87-23BF-442D-8DB2-3B25E46E0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575" y="3717917"/>
              <a:ext cx="141288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8E837CCD-2532-480D-BE81-D2664924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88" y="2411405"/>
              <a:ext cx="144462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100" name="Freeform 102">
              <a:extLst>
                <a:ext uri="{FF2B5EF4-FFF2-40B4-BE49-F238E27FC236}">
                  <a16:creationId xmlns:a16="http://schemas.microsoft.com/office/drawing/2014/main" id="{7145EF23-3C59-4509-A900-85547AD7E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275" y="3808405"/>
              <a:ext cx="144463" cy="180975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101" name="Freeform 103">
              <a:extLst>
                <a:ext uri="{FF2B5EF4-FFF2-40B4-BE49-F238E27FC236}">
                  <a16:creationId xmlns:a16="http://schemas.microsoft.com/office/drawing/2014/main" id="{8BD51E8C-7194-4F19-88EB-6F7CAD76C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69" y="3367036"/>
              <a:ext cx="144463" cy="179388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102" name="AutoShape 23">
              <a:extLst>
                <a:ext uri="{FF2B5EF4-FFF2-40B4-BE49-F238E27FC236}">
                  <a16:creationId xmlns:a16="http://schemas.microsoft.com/office/drawing/2014/main" id="{DC17C07C-0FAC-4F2E-8A43-ACD150854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138" y="2951155"/>
              <a:ext cx="204787" cy="1301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160 w 21600"/>
                <a:gd name="T13" fmla="*/ 8640 h 21600"/>
                <a:gd name="T14" fmla="*/ 19440 w 21600"/>
                <a:gd name="T15" fmla="*/ 12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endParaRPr lang="zh-CN" altLang="en-US" b="1"/>
            </a:p>
          </p:txBody>
        </p:sp>
        <p:sp>
          <p:nvSpPr>
            <p:cNvPr id="103" name="Oval 12">
              <a:extLst>
                <a:ext uri="{FF2B5EF4-FFF2-40B4-BE49-F238E27FC236}">
                  <a16:creationId xmlns:a16="http://schemas.microsoft.com/office/drawing/2014/main" id="{F93F1ADE-E94C-49EE-80BF-D31B68903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613" y="2936867"/>
              <a:ext cx="68262" cy="650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4" name="Oval 12">
              <a:extLst>
                <a:ext uri="{FF2B5EF4-FFF2-40B4-BE49-F238E27FC236}">
                  <a16:creationId xmlns:a16="http://schemas.microsoft.com/office/drawing/2014/main" id="{480DF5FB-D387-4940-8167-2E9600107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613" y="3351205"/>
              <a:ext cx="68262" cy="650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:a16="http://schemas.microsoft.com/office/drawing/2014/main" id="{51D12561-AE01-4253-99FA-D624394F9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563" y="2285992"/>
              <a:ext cx="254000" cy="201613"/>
            </a:xfrm>
            <a:custGeom>
              <a:avLst/>
              <a:gdLst>
                <a:gd name="T0" fmla="*/ 2147483647 w 272"/>
                <a:gd name="T1" fmla="*/ 2147483647 h 212"/>
                <a:gd name="T2" fmla="*/ 2147483647 w 272"/>
                <a:gd name="T3" fmla="*/ 2147483647 h 212"/>
                <a:gd name="T4" fmla="*/ 2147483647 w 272"/>
                <a:gd name="T5" fmla="*/ 2147483647 h 212"/>
                <a:gd name="T6" fmla="*/ 2147483647 w 272"/>
                <a:gd name="T7" fmla="*/ 2147483647 h 212"/>
                <a:gd name="T8" fmla="*/ 2147483647 w 272"/>
                <a:gd name="T9" fmla="*/ 2147483647 h 212"/>
                <a:gd name="T10" fmla="*/ 2147483647 w 272"/>
                <a:gd name="T11" fmla="*/ 2147483647 h 212"/>
                <a:gd name="T12" fmla="*/ 2147483647 w 272"/>
                <a:gd name="T13" fmla="*/ 2147483647 h 212"/>
                <a:gd name="T14" fmla="*/ 2147483647 w 272"/>
                <a:gd name="T15" fmla="*/ 0 h 212"/>
                <a:gd name="T16" fmla="*/ 2147483647 w 272"/>
                <a:gd name="T17" fmla="*/ 2147483647 h 212"/>
                <a:gd name="T18" fmla="*/ 2147483647 w 272"/>
                <a:gd name="T19" fmla="*/ 2147483647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2"/>
                <a:gd name="T31" fmla="*/ 0 h 212"/>
                <a:gd name="T32" fmla="*/ 272 w 272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2" h="212">
                  <a:moveTo>
                    <a:pt x="51" y="76"/>
                  </a:moveTo>
                  <a:cubicBezTo>
                    <a:pt x="20" y="122"/>
                    <a:pt x="0" y="128"/>
                    <a:pt x="26" y="186"/>
                  </a:cubicBezTo>
                  <a:cubicBezTo>
                    <a:pt x="30" y="195"/>
                    <a:pt x="43" y="197"/>
                    <a:pt x="51" y="203"/>
                  </a:cubicBezTo>
                  <a:cubicBezTo>
                    <a:pt x="94" y="189"/>
                    <a:pt x="154" y="185"/>
                    <a:pt x="136" y="127"/>
                  </a:cubicBezTo>
                  <a:cubicBezTo>
                    <a:pt x="109" y="134"/>
                    <a:pt x="75" y="131"/>
                    <a:pt x="111" y="178"/>
                  </a:cubicBezTo>
                  <a:cubicBezTo>
                    <a:pt x="123" y="194"/>
                    <a:pt x="161" y="212"/>
                    <a:pt x="161" y="212"/>
                  </a:cubicBezTo>
                  <a:cubicBezTo>
                    <a:pt x="220" y="200"/>
                    <a:pt x="212" y="199"/>
                    <a:pt x="229" y="144"/>
                  </a:cubicBezTo>
                  <a:cubicBezTo>
                    <a:pt x="225" y="86"/>
                    <a:pt x="245" y="21"/>
                    <a:pt x="187" y="0"/>
                  </a:cubicBezTo>
                  <a:cubicBezTo>
                    <a:pt x="163" y="36"/>
                    <a:pt x="137" y="74"/>
                    <a:pt x="195" y="93"/>
                  </a:cubicBezTo>
                  <a:cubicBezTo>
                    <a:pt x="249" y="83"/>
                    <a:pt x="272" y="74"/>
                    <a:pt x="272" y="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id="{4D54B30A-849D-449E-B4C7-EB7993DF0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3" y="3811580"/>
              <a:ext cx="144462" cy="177800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A46BE965-DA43-4F84-9331-E47BB5E3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2774942"/>
              <a:ext cx="144462" cy="177800"/>
            </a:xfrm>
            <a:custGeom>
              <a:avLst/>
              <a:gdLst>
                <a:gd name="T0" fmla="*/ 2147483647 w 96"/>
                <a:gd name="T1" fmla="*/ 2147483647 h 127"/>
                <a:gd name="T2" fmla="*/ 2147483647 w 96"/>
                <a:gd name="T3" fmla="*/ 2147483647 h 127"/>
                <a:gd name="T4" fmla="*/ 2147483647 w 96"/>
                <a:gd name="T5" fmla="*/ 2147483647 h 127"/>
                <a:gd name="T6" fmla="*/ 2147483647 w 96"/>
                <a:gd name="T7" fmla="*/ 2147483647 h 127"/>
                <a:gd name="T8" fmla="*/ 2147483647 w 96"/>
                <a:gd name="T9" fmla="*/ 2147483647 h 127"/>
                <a:gd name="T10" fmla="*/ 2147483647 w 96"/>
                <a:gd name="T11" fmla="*/ 2147483647 h 127"/>
                <a:gd name="T12" fmla="*/ 2147483647 w 96"/>
                <a:gd name="T13" fmla="*/ 2147483647 h 127"/>
                <a:gd name="T14" fmla="*/ 2147483647 w 96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27"/>
                <a:gd name="T26" fmla="*/ 96 w 96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27">
                  <a:moveTo>
                    <a:pt x="59" y="51"/>
                  </a:moveTo>
                  <a:cubicBezTo>
                    <a:pt x="42" y="54"/>
                    <a:pt x="20" y="47"/>
                    <a:pt x="8" y="59"/>
                  </a:cubicBezTo>
                  <a:cubicBezTo>
                    <a:pt x="0" y="67"/>
                    <a:pt x="17" y="93"/>
                    <a:pt x="17" y="93"/>
                  </a:cubicBezTo>
                  <a:cubicBezTo>
                    <a:pt x="47" y="113"/>
                    <a:pt x="58" y="121"/>
                    <a:pt x="93" y="110"/>
                  </a:cubicBezTo>
                  <a:cubicBezTo>
                    <a:pt x="90" y="96"/>
                    <a:pt x="96" y="76"/>
                    <a:pt x="85" y="68"/>
                  </a:cubicBezTo>
                  <a:cubicBezTo>
                    <a:pt x="77" y="62"/>
                    <a:pt x="62" y="75"/>
                    <a:pt x="59" y="85"/>
                  </a:cubicBezTo>
                  <a:cubicBezTo>
                    <a:pt x="55" y="99"/>
                    <a:pt x="65" y="113"/>
                    <a:pt x="68" y="127"/>
                  </a:cubicBezTo>
                  <a:cubicBezTo>
                    <a:pt x="62" y="63"/>
                    <a:pt x="73" y="39"/>
                    <a:pt x="34" y="0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zh-CN" altLang="en-US" b="1"/>
            </a:p>
          </p:txBody>
        </p:sp>
        <p:sp>
          <p:nvSpPr>
            <p:cNvPr id="108" name="Oval 41">
              <a:extLst>
                <a:ext uri="{FF2B5EF4-FFF2-40B4-BE49-F238E27FC236}">
                  <a16:creationId xmlns:a16="http://schemas.microsoft.com/office/drawing/2014/main" id="{A89F1E06-5903-43E0-A4D4-B2847F84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3833805"/>
              <a:ext cx="65088" cy="6508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9" name="Oval 52">
              <a:extLst>
                <a:ext uri="{FF2B5EF4-FFF2-40B4-BE49-F238E27FC236}">
                  <a16:creationId xmlns:a16="http://schemas.microsoft.com/office/drawing/2014/main" id="{3D3EA863-349B-4853-AD95-811A2C959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3833805"/>
              <a:ext cx="66675" cy="6508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5" rIns="91428" bIns="45715" anchor="ctr"/>
            <a:lstStyle/>
            <a:p>
              <a:pPr defTabSz="579438">
                <a:buFont typeface="Arial" pitchFamily="34" charset="0"/>
                <a:buNone/>
              </a:pPr>
              <a:endParaRPr lang="zh-CN" altLang="zh-CN" sz="1100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0" name="Freeform 100">
            <a:extLst>
              <a:ext uri="{FF2B5EF4-FFF2-40B4-BE49-F238E27FC236}">
                <a16:creationId xmlns:a16="http://schemas.microsoft.com/office/drawing/2014/main" id="{E85EC669-ED85-4E7A-AEA2-EBFB336CB56A}"/>
              </a:ext>
            </a:extLst>
          </p:cNvPr>
          <p:cNvSpPr>
            <a:spLocks/>
          </p:cNvSpPr>
          <p:nvPr/>
        </p:nvSpPr>
        <p:spPr bwMode="auto">
          <a:xfrm>
            <a:off x="4822225" y="2805466"/>
            <a:ext cx="149533" cy="180975"/>
          </a:xfrm>
          <a:custGeom>
            <a:avLst/>
            <a:gdLst>
              <a:gd name="T0" fmla="*/ 2147483647 w 96"/>
              <a:gd name="T1" fmla="*/ 2147483647 h 127"/>
              <a:gd name="T2" fmla="*/ 2147483647 w 96"/>
              <a:gd name="T3" fmla="*/ 2147483647 h 127"/>
              <a:gd name="T4" fmla="*/ 2147483647 w 96"/>
              <a:gd name="T5" fmla="*/ 2147483647 h 127"/>
              <a:gd name="T6" fmla="*/ 2147483647 w 96"/>
              <a:gd name="T7" fmla="*/ 2147483647 h 127"/>
              <a:gd name="T8" fmla="*/ 2147483647 w 96"/>
              <a:gd name="T9" fmla="*/ 2147483647 h 127"/>
              <a:gd name="T10" fmla="*/ 2147483647 w 96"/>
              <a:gd name="T11" fmla="*/ 2147483647 h 127"/>
              <a:gd name="T12" fmla="*/ 2147483647 w 96"/>
              <a:gd name="T13" fmla="*/ 2147483647 h 127"/>
              <a:gd name="T14" fmla="*/ 2147483647 w 96"/>
              <a:gd name="T15" fmla="*/ 0 h 1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127"/>
              <a:gd name="T26" fmla="*/ 96 w 96"/>
              <a:gd name="T27" fmla="*/ 127 h 1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127">
                <a:moveTo>
                  <a:pt x="59" y="51"/>
                </a:moveTo>
                <a:cubicBezTo>
                  <a:pt x="42" y="54"/>
                  <a:pt x="20" y="47"/>
                  <a:pt x="8" y="59"/>
                </a:cubicBezTo>
                <a:cubicBezTo>
                  <a:pt x="0" y="67"/>
                  <a:pt x="17" y="93"/>
                  <a:pt x="17" y="93"/>
                </a:cubicBezTo>
                <a:cubicBezTo>
                  <a:pt x="47" y="113"/>
                  <a:pt x="58" y="121"/>
                  <a:pt x="93" y="110"/>
                </a:cubicBezTo>
                <a:cubicBezTo>
                  <a:pt x="90" y="96"/>
                  <a:pt x="96" y="76"/>
                  <a:pt x="85" y="68"/>
                </a:cubicBezTo>
                <a:cubicBezTo>
                  <a:pt x="77" y="62"/>
                  <a:pt x="62" y="75"/>
                  <a:pt x="59" y="85"/>
                </a:cubicBezTo>
                <a:cubicBezTo>
                  <a:pt x="55" y="99"/>
                  <a:pt x="65" y="113"/>
                  <a:pt x="68" y="127"/>
                </a:cubicBezTo>
                <a:cubicBezTo>
                  <a:pt x="62" y="63"/>
                  <a:pt x="73" y="39"/>
                  <a:pt x="34" y="0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5" rIns="91428" bIns="45715"/>
          <a:lstStyle/>
          <a:p>
            <a:endParaRPr lang="zh-CN" altLang="en-US" b="1"/>
          </a:p>
        </p:txBody>
      </p:sp>
      <p:sp>
        <p:nvSpPr>
          <p:cNvPr id="111" name="Freeform 100">
            <a:extLst>
              <a:ext uri="{FF2B5EF4-FFF2-40B4-BE49-F238E27FC236}">
                <a16:creationId xmlns:a16="http://schemas.microsoft.com/office/drawing/2014/main" id="{7B5982B2-A5FF-401B-9246-FBE7CFF5E6BC}"/>
              </a:ext>
            </a:extLst>
          </p:cNvPr>
          <p:cNvSpPr>
            <a:spLocks/>
          </p:cNvSpPr>
          <p:nvPr/>
        </p:nvSpPr>
        <p:spPr bwMode="auto">
          <a:xfrm>
            <a:off x="3729254" y="2215872"/>
            <a:ext cx="149533" cy="180975"/>
          </a:xfrm>
          <a:custGeom>
            <a:avLst/>
            <a:gdLst>
              <a:gd name="T0" fmla="*/ 2147483647 w 96"/>
              <a:gd name="T1" fmla="*/ 2147483647 h 127"/>
              <a:gd name="T2" fmla="*/ 2147483647 w 96"/>
              <a:gd name="T3" fmla="*/ 2147483647 h 127"/>
              <a:gd name="T4" fmla="*/ 2147483647 w 96"/>
              <a:gd name="T5" fmla="*/ 2147483647 h 127"/>
              <a:gd name="T6" fmla="*/ 2147483647 w 96"/>
              <a:gd name="T7" fmla="*/ 2147483647 h 127"/>
              <a:gd name="T8" fmla="*/ 2147483647 w 96"/>
              <a:gd name="T9" fmla="*/ 2147483647 h 127"/>
              <a:gd name="T10" fmla="*/ 2147483647 w 96"/>
              <a:gd name="T11" fmla="*/ 2147483647 h 127"/>
              <a:gd name="T12" fmla="*/ 2147483647 w 96"/>
              <a:gd name="T13" fmla="*/ 2147483647 h 127"/>
              <a:gd name="T14" fmla="*/ 2147483647 w 96"/>
              <a:gd name="T15" fmla="*/ 0 h 1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127"/>
              <a:gd name="T26" fmla="*/ 96 w 96"/>
              <a:gd name="T27" fmla="*/ 127 h 1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127">
                <a:moveTo>
                  <a:pt x="59" y="51"/>
                </a:moveTo>
                <a:cubicBezTo>
                  <a:pt x="42" y="54"/>
                  <a:pt x="20" y="47"/>
                  <a:pt x="8" y="59"/>
                </a:cubicBezTo>
                <a:cubicBezTo>
                  <a:pt x="0" y="67"/>
                  <a:pt x="17" y="93"/>
                  <a:pt x="17" y="93"/>
                </a:cubicBezTo>
                <a:cubicBezTo>
                  <a:pt x="47" y="113"/>
                  <a:pt x="58" y="121"/>
                  <a:pt x="93" y="110"/>
                </a:cubicBezTo>
                <a:cubicBezTo>
                  <a:pt x="90" y="96"/>
                  <a:pt x="96" y="76"/>
                  <a:pt x="85" y="68"/>
                </a:cubicBezTo>
                <a:cubicBezTo>
                  <a:pt x="77" y="62"/>
                  <a:pt x="62" y="75"/>
                  <a:pt x="59" y="85"/>
                </a:cubicBezTo>
                <a:cubicBezTo>
                  <a:pt x="55" y="99"/>
                  <a:pt x="65" y="113"/>
                  <a:pt x="68" y="127"/>
                </a:cubicBezTo>
                <a:cubicBezTo>
                  <a:pt x="62" y="63"/>
                  <a:pt x="73" y="39"/>
                  <a:pt x="34" y="0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5" rIns="91428" bIns="45715"/>
          <a:lstStyle/>
          <a:p>
            <a:endParaRPr lang="zh-CN" altLang="en-US" b="1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5D55B2F-AFC5-40F6-9A4E-923039DAFCFE}"/>
              </a:ext>
            </a:extLst>
          </p:cNvPr>
          <p:cNvCxnSpPr>
            <a:cxnSpLocks/>
          </p:cNvCxnSpPr>
          <p:nvPr/>
        </p:nvCxnSpPr>
        <p:spPr>
          <a:xfrm flipH="1" flipV="1">
            <a:off x="998004" y="3378612"/>
            <a:ext cx="627436" cy="570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2704BD32-B9A5-4025-B8B5-16868EE75EE4}"/>
              </a:ext>
            </a:extLst>
          </p:cNvPr>
          <p:cNvSpPr txBox="1"/>
          <p:nvPr/>
        </p:nvSpPr>
        <p:spPr>
          <a:xfrm>
            <a:off x="1578865" y="3839884"/>
            <a:ext cx="809829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周质</a:t>
            </a:r>
          </a:p>
        </p:txBody>
      </p:sp>
      <p:sp>
        <p:nvSpPr>
          <p:cNvPr id="112" name="Freeform 99">
            <a:extLst>
              <a:ext uri="{FF2B5EF4-FFF2-40B4-BE49-F238E27FC236}">
                <a16:creationId xmlns:a16="http://schemas.microsoft.com/office/drawing/2014/main" id="{AE166AB9-6559-489D-88BA-6AD890F64D96}"/>
              </a:ext>
            </a:extLst>
          </p:cNvPr>
          <p:cNvSpPr>
            <a:spLocks/>
          </p:cNvSpPr>
          <p:nvPr/>
        </p:nvSpPr>
        <p:spPr bwMode="auto">
          <a:xfrm>
            <a:off x="3949576" y="3819740"/>
            <a:ext cx="152893" cy="179388"/>
          </a:xfrm>
          <a:custGeom>
            <a:avLst/>
            <a:gdLst>
              <a:gd name="T0" fmla="*/ 2147483647 w 96"/>
              <a:gd name="T1" fmla="*/ 2147483647 h 127"/>
              <a:gd name="T2" fmla="*/ 2147483647 w 96"/>
              <a:gd name="T3" fmla="*/ 2147483647 h 127"/>
              <a:gd name="T4" fmla="*/ 2147483647 w 96"/>
              <a:gd name="T5" fmla="*/ 2147483647 h 127"/>
              <a:gd name="T6" fmla="*/ 2147483647 w 96"/>
              <a:gd name="T7" fmla="*/ 2147483647 h 127"/>
              <a:gd name="T8" fmla="*/ 2147483647 w 96"/>
              <a:gd name="T9" fmla="*/ 2147483647 h 127"/>
              <a:gd name="T10" fmla="*/ 2147483647 w 96"/>
              <a:gd name="T11" fmla="*/ 2147483647 h 127"/>
              <a:gd name="T12" fmla="*/ 2147483647 w 96"/>
              <a:gd name="T13" fmla="*/ 2147483647 h 127"/>
              <a:gd name="T14" fmla="*/ 2147483647 w 96"/>
              <a:gd name="T15" fmla="*/ 0 h 1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127"/>
              <a:gd name="T26" fmla="*/ 96 w 96"/>
              <a:gd name="T27" fmla="*/ 127 h 1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127">
                <a:moveTo>
                  <a:pt x="59" y="51"/>
                </a:moveTo>
                <a:cubicBezTo>
                  <a:pt x="42" y="54"/>
                  <a:pt x="20" y="47"/>
                  <a:pt x="8" y="59"/>
                </a:cubicBezTo>
                <a:cubicBezTo>
                  <a:pt x="0" y="67"/>
                  <a:pt x="17" y="93"/>
                  <a:pt x="17" y="93"/>
                </a:cubicBezTo>
                <a:cubicBezTo>
                  <a:pt x="47" y="113"/>
                  <a:pt x="58" y="121"/>
                  <a:pt x="93" y="110"/>
                </a:cubicBezTo>
                <a:cubicBezTo>
                  <a:pt x="90" y="96"/>
                  <a:pt x="96" y="76"/>
                  <a:pt x="85" y="68"/>
                </a:cubicBezTo>
                <a:cubicBezTo>
                  <a:pt x="77" y="62"/>
                  <a:pt x="62" y="75"/>
                  <a:pt x="59" y="85"/>
                </a:cubicBezTo>
                <a:cubicBezTo>
                  <a:pt x="55" y="99"/>
                  <a:pt x="65" y="113"/>
                  <a:pt x="68" y="127"/>
                </a:cubicBezTo>
                <a:cubicBezTo>
                  <a:pt x="62" y="63"/>
                  <a:pt x="73" y="39"/>
                  <a:pt x="34" y="0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5" rIns="91428" bIns="45715"/>
          <a:lstStyle/>
          <a:p>
            <a:pPr>
              <a:lnSpc>
                <a:spcPct val="150000"/>
              </a:lnSpc>
            </a:pP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90CACEE-C595-467F-A7C2-0952C7C7CE8B}"/>
              </a:ext>
            </a:extLst>
          </p:cNvPr>
          <p:cNvSpPr txBox="1"/>
          <p:nvPr/>
        </p:nvSpPr>
        <p:spPr>
          <a:xfrm>
            <a:off x="3012339" y="3701113"/>
            <a:ext cx="1800455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生长激素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宿主蛋白</a:t>
            </a:r>
          </a:p>
        </p:txBody>
      </p:sp>
      <p:sp>
        <p:nvSpPr>
          <p:cNvPr id="113" name="AutoShape 25">
            <a:extLst>
              <a:ext uri="{FF2B5EF4-FFF2-40B4-BE49-F238E27FC236}">
                <a16:creationId xmlns:a16="http://schemas.microsoft.com/office/drawing/2014/main" id="{C8BEDBE8-382A-4238-B2EF-7B8780DB5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092" y="4163425"/>
            <a:ext cx="215058" cy="1301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zh-CN" altLang="en-US" b="1"/>
          </a:p>
        </p:txBody>
      </p:sp>
      <p:sp>
        <p:nvSpPr>
          <p:cNvPr id="114" name="Freeform 29">
            <a:extLst>
              <a:ext uri="{FF2B5EF4-FFF2-40B4-BE49-F238E27FC236}">
                <a16:creationId xmlns:a16="http://schemas.microsoft.com/office/drawing/2014/main" id="{A78498B8-BED5-4C17-8161-97A0F1A545B7}"/>
              </a:ext>
            </a:extLst>
          </p:cNvPr>
          <p:cNvSpPr>
            <a:spLocks/>
          </p:cNvSpPr>
          <p:nvPr/>
        </p:nvSpPr>
        <p:spPr bwMode="auto">
          <a:xfrm>
            <a:off x="4278319" y="4081112"/>
            <a:ext cx="270503" cy="203200"/>
          </a:xfrm>
          <a:custGeom>
            <a:avLst/>
            <a:gdLst>
              <a:gd name="T0" fmla="*/ 2147483647 w 272"/>
              <a:gd name="T1" fmla="*/ 2147483647 h 212"/>
              <a:gd name="T2" fmla="*/ 2147483647 w 272"/>
              <a:gd name="T3" fmla="*/ 2147483647 h 212"/>
              <a:gd name="T4" fmla="*/ 2147483647 w 272"/>
              <a:gd name="T5" fmla="*/ 2147483647 h 212"/>
              <a:gd name="T6" fmla="*/ 2147483647 w 272"/>
              <a:gd name="T7" fmla="*/ 2147483647 h 212"/>
              <a:gd name="T8" fmla="*/ 2147483647 w 272"/>
              <a:gd name="T9" fmla="*/ 2147483647 h 212"/>
              <a:gd name="T10" fmla="*/ 2147483647 w 272"/>
              <a:gd name="T11" fmla="*/ 2147483647 h 212"/>
              <a:gd name="T12" fmla="*/ 2147483647 w 272"/>
              <a:gd name="T13" fmla="*/ 2147483647 h 212"/>
              <a:gd name="T14" fmla="*/ 2147483647 w 272"/>
              <a:gd name="T15" fmla="*/ 0 h 212"/>
              <a:gd name="T16" fmla="*/ 2147483647 w 272"/>
              <a:gd name="T17" fmla="*/ 2147483647 h 212"/>
              <a:gd name="T18" fmla="*/ 2147483647 w 272"/>
              <a:gd name="T19" fmla="*/ 2147483647 h 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2"/>
              <a:gd name="T31" fmla="*/ 0 h 212"/>
              <a:gd name="T32" fmla="*/ 272 w 272"/>
              <a:gd name="T33" fmla="*/ 212 h 2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2" h="212">
                <a:moveTo>
                  <a:pt x="51" y="76"/>
                </a:moveTo>
                <a:cubicBezTo>
                  <a:pt x="20" y="122"/>
                  <a:pt x="0" y="128"/>
                  <a:pt x="26" y="186"/>
                </a:cubicBezTo>
                <a:cubicBezTo>
                  <a:pt x="30" y="195"/>
                  <a:pt x="43" y="197"/>
                  <a:pt x="51" y="203"/>
                </a:cubicBezTo>
                <a:cubicBezTo>
                  <a:pt x="94" y="189"/>
                  <a:pt x="154" y="185"/>
                  <a:pt x="136" y="127"/>
                </a:cubicBezTo>
                <a:cubicBezTo>
                  <a:pt x="109" y="134"/>
                  <a:pt x="75" y="131"/>
                  <a:pt x="111" y="178"/>
                </a:cubicBezTo>
                <a:cubicBezTo>
                  <a:pt x="123" y="194"/>
                  <a:pt x="161" y="212"/>
                  <a:pt x="161" y="212"/>
                </a:cubicBezTo>
                <a:cubicBezTo>
                  <a:pt x="220" y="200"/>
                  <a:pt x="212" y="199"/>
                  <a:pt x="229" y="144"/>
                </a:cubicBezTo>
                <a:cubicBezTo>
                  <a:pt x="225" y="86"/>
                  <a:pt x="245" y="21"/>
                  <a:pt x="187" y="0"/>
                </a:cubicBezTo>
                <a:cubicBezTo>
                  <a:pt x="163" y="36"/>
                  <a:pt x="137" y="74"/>
                  <a:pt x="195" y="93"/>
                </a:cubicBezTo>
                <a:cubicBezTo>
                  <a:pt x="249" y="83"/>
                  <a:pt x="272" y="74"/>
                  <a:pt x="272" y="1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5" rIns="91428" bIns="45715"/>
          <a:lstStyle/>
          <a:p>
            <a:endParaRPr lang="zh-CN" altLang="en-US" b="1"/>
          </a:p>
        </p:txBody>
      </p:sp>
      <p:sp>
        <p:nvSpPr>
          <p:cNvPr id="115" name="Rectangle 81">
            <a:extLst>
              <a:ext uri="{FF2B5EF4-FFF2-40B4-BE49-F238E27FC236}">
                <a16:creationId xmlns:a16="http://schemas.microsoft.com/office/drawing/2014/main" id="{047033B4-A039-4BB5-A60E-94FA74551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56" y="4180084"/>
            <a:ext cx="144492" cy="63500"/>
          </a:xfrm>
          <a:prstGeom prst="rect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pPr defTabSz="579438">
              <a:buFont typeface="Arial" pitchFamily="34" charset="0"/>
              <a:buNone/>
            </a:pPr>
            <a:endParaRPr lang="zh-CN" altLang="zh-CN" sz="1100" b="1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586420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C5BBEF0-B4A5-4802-BB43-4528ED344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金赛增</a:t>
            </a:r>
            <a:r>
              <a:rPr lang="en-US" altLang="zh-CN">
                <a:sym typeface="Verdana" panose="020B0604030504040204" pitchFamily="34" charset="0"/>
              </a:rPr>
              <a:t>®</a:t>
            </a:r>
            <a:r>
              <a:rPr lang="zh-CN" altLang="en-US">
                <a:sym typeface="Verdana" panose="020B0604030504040204" pitchFamily="34" charset="0"/>
              </a:rPr>
              <a:t>近</a:t>
            </a:r>
            <a:r>
              <a:rPr lang="en-US" altLang="zh-CN"/>
              <a:t>3000</a:t>
            </a:r>
            <a:r>
              <a:rPr lang="zh-CN" altLang="en-US"/>
              <a:t>例临床研究显示抗体检出率为零，安全性高</a:t>
            </a:r>
            <a:endParaRPr lang="zh-CN" altLang="en-US" dirty="0"/>
          </a:p>
        </p:txBody>
      </p:sp>
      <p:sp>
        <p:nvSpPr>
          <p:cNvPr id="3" name="圆角矩形 1">
            <a:extLst>
              <a:ext uri="{FF2B5EF4-FFF2-40B4-BE49-F238E27FC236}">
                <a16:creationId xmlns:a16="http://schemas.microsoft.com/office/drawing/2014/main" id="{45526824-441C-48FE-B2A4-AEB15601BBB8}"/>
              </a:ext>
            </a:extLst>
          </p:cNvPr>
          <p:cNvSpPr/>
          <p:nvPr/>
        </p:nvSpPr>
        <p:spPr>
          <a:xfrm>
            <a:off x="1660864" y="5458041"/>
            <a:ext cx="8438865" cy="78752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3AE753-EB8F-4BA6-981B-719BEFE085DE}"/>
              </a:ext>
            </a:extLst>
          </p:cNvPr>
          <p:cNvSpPr/>
          <p:nvPr/>
        </p:nvSpPr>
        <p:spPr>
          <a:xfrm>
            <a:off x="2865612" y="5412433"/>
            <a:ext cx="6779599" cy="7875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Ⅳ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期临床试验中，治疗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周的过程中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金赛增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®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组抗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抗体（中和抗体）检出率为零。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4DFC002-4C05-46C7-8EAF-0DF90CE45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792603"/>
              </p:ext>
            </p:extLst>
          </p:nvPr>
        </p:nvGraphicFramePr>
        <p:xfrm>
          <a:off x="1705302" y="2743203"/>
          <a:ext cx="8349986" cy="1875907"/>
        </p:xfrm>
        <a:graphic>
          <a:graphicData uri="http://schemas.openxmlformats.org/drawingml/2006/table">
            <a:tbl>
              <a:tblPr/>
              <a:tblGrid>
                <a:gridCol w="1227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119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病例数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GH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抗体（中和抗体）检出率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71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金赛增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®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PEG –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抗体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（中和抗体）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52AEC24-C795-45E4-ADD6-385B3751A90B}"/>
              </a:ext>
            </a:extLst>
          </p:cNvPr>
          <p:cNvSpPr txBox="1"/>
          <p:nvPr/>
        </p:nvSpPr>
        <p:spPr>
          <a:xfrm>
            <a:off x="674914" y="1012127"/>
            <a:ext cx="1053156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中和抗体的产生影响生物制剂的疗效与安全性，也是评判生物制剂质量的重要指标之一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抗体零检出说明了金赛增结构的天然性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0808585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16033C1-7799-404B-ACEF-549C215AAE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890" y="218605"/>
            <a:ext cx="11167767" cy="603348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Ⅲ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期没有出现严重不良反应和导致停药的不良事件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A722F12-11C1-4696-ABE0-FEECA9F7D88A}"/>
              </a:ext>
            </a:extLst>
          </p:cNvPr>
          <p:cNvGraphicFramePr>
            <a:graphicFrameLocks noGrp="1"/>
          </p:cNvGraphicFramePr>
          <p:nvPr/>
        </p:nvGraphicFramePr>
        <p:xfrm>
          <a:off x="660400" y="2169788"/>
          <a:ext cx="10871200" cy="3188984"/>
        </p:xfrm>
        <a:graphic>
          <a:graphicData uri="http://schemas.openxmlformats.org/drawingml/2006/table">
            <a:tbl>
              <a:tblPr/>
              <a:tblGrid>
                <a:gridCol w="2174240">
                  <a:extLst>
                    <a:ext uri="{9D8B030D-6E8A-4147-A177-3AD203B41FA5}">
                      <a16:colId xmlns:a16="http://schemas.microsoft.com/office/drawing/2014/main" val="3065836033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436490533"/>
                    </a:ext>
                  </a:extLst>
                </a:gridCol>
                <a:gridCol w="2077898">
                  <a:extLst>
                    <a:ext uri="{9D8B030D-6E8A-4147-A177-3AD203B41FA5}">
                      <a16:colId xmlns:a16="http://schemas.microsoft.com/office/drawing/2014/main" val="1384930903"/>
                    </a:ext>
                  </a:extLst>
                </a:gridCol>
                <a:gridCol w="4058742">
                  <a:extLst>
                    <a:ext uri="{9D8B030D-6E8A-4147-A177-3AD203B41FA5}">
                      <a16:colId xmlns:a16="http://schemas.microsoft.com/office/drawing/2014/main" val="3764988615"/>
                    </a:ext>
                  </a:extLst>
                </a:gridCol>
              </a:tblGrid>
              <a:tr h="834521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长效生长激素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金赛增</a:t>
                      </a:r>
                      <a:r>
                        <a:rPr lang="en-US" altLang="zh-CN" sz="1800" b="1" i="0" u="none" strike="noStrike" kern="1200" baseline="300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®</a:t>
                      </a:r>
                      <a:endParaRPr lang="zh-CN" altLang="en-US" sz="1800" b="1" i="0" u="none" strike="noStrike" kern="1200" baseline="300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Y-PEG-</a:t>
                      </a:r>
                      <a:r>
                        <a:rPr lang="en-US" altLang="zh-CN" sz="18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rhGH</a:t>
                      </a:r>
                      <a:endParaRPr lang="zh-CN" altLang="en-US" sz="18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554652"/>
                  </a:ext>
                </a:extLst>
              </a:tr>
              <a:tr h="931975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不良反应发生率</a:t>
                      </a:r>
                      <a:endParaRPr lang="en-US" altLang="zh-CN" sz="20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（数据来源：</a:t>
                      </a:r>
                      <a:r>
                        <a:rPr lang="en-US" altLang="zh-CN" sz="16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GHD Ⅲ</a:t>
                      </a:r>
                      <a:r>
                        <a:rPr lang="zh-CN" altLang="en-US" sz="16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期临床）</a:t>
                      </a:r>
                      <a:endParaRPr sz="16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8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严重不良反应</a:t>
                      </a:r>
                      <a:endParaRPr sz="18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5"/>
                        </a:spcBef>
                      </a:pPr>
                      <a:r>
                        <a:rPr sz="16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0"/>
                        </a:spcBef>
                      </a:pPr>
                      <a:r>
                        <a:rPr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54771"/>
                  </a:ext>
                </a:extLst>
              </a:tr>
              <a:tr h="1422488">
                <a:tc vMerge="1">
                  <a:txBody>
                    <a:bodyPr/>
                    <a:lstStyle/>
                    <a:p>
                      <a:pPr marL="12763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8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导致停药的不良事件</a:t>
                      </a:r>
                      <a:endParaRPr sz="18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5"/>
                        </a:spcBef>
                      </a:pPr>
                      <a:r>
                        <a:rPr sz="16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0"/>
                        </a:spcBef>
                      </a:pPr>
                      <a:r>
                        <a:rPr sz="1600" b="0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暂时停药</a:t>
                      </a:r>
                      <a:r>
                        <a:rPr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 10.0</a:t>
                      </a:r>
                      <a:r>
                        <a:rPr lang="en-US" altLang="zh-CN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%</a:t>
                      </a:r>
                      <a:r>
                        <a:rPr lang="zh-CN" altLang="en-US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sz="1600" b="0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永久停药</a:t>
                      </a:r>
                      <a:r>
                        <a:rPr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 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485187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6F7A011-626D-47A5-A9DC-E3193A2CF838}"/>
              </a:ext>
            </a:extLst>
          </p:cNvPr>
          <p:cNvSpPr/>
          <p:nvPr/>
        </p:nvSpPr>
        <p:spPr>
          <a:xfrm>
            <a:off x="660400" y="958898"/>
            <a:ext cx="1087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临床研究阶段仅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261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例患者即出现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0.4%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的严重不良反应，因不良反应导致的停药率高达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11.5%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，真实世界的安全性未经验证，给临床使用带来巨大的安全隐患；</a:t>
            </a:r>
          </a:p>
        </p:txBody>
      </p:sp>
    </p:spTree>
    <p:extLst>
      <p:ext uri="{BB962C8B-B14F-4D97-AF65-F5344CB8AC3E}">
        <p14:creationId xmlns:p14="http://schemas.microsoft.com/office/powerpoint/2010/main" val="3128799573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16033C1-7799-404B-ACEF-549C215AAE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890" y="218605"/>
            <a:ext cx="11167767" cy="603348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金赛增临床研究中出现的均为</a:t>
            </a:r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常见的不良反应，一过性可自行缓解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A722F12-11C1-4696-ABE0-FEECA9F7D88A}"/>
              </a:ext>
            </a:extLst>
          </p:cNvPr>
          <p:cNvGraphicFramePr>
            <a:graphicFrameLocks noGrp="1"/>
          </p:cNvGraphicFramePr>
          <p:nvPr/>
        </p:nvGraphicFramePr>
        <p:xfrm>
          <a:off x="465054" y="2150193"/>
          <a:ext cx="11288791" cy="4507021"/>
        </p:xfrm>
        <a:graphic>
          <a:graphicData uri="http://schemas.openxmlformats.org/drawingml/2006/table">
            <a:tbl>
              <a:tblPr/>
              <a:tblGrid>
                <a:gridCol w="1981882">
                  <a:extLst>
                    <a:ext uri="{9D8B030D-6E8A-4147-A177-3AD203B41FA5}">
                      <a16:colId xmlns:a16="http://schemas.microsoft.com/office/drawing/2014/main" val="436490533"/>
                    </a:ext>
                  </a:extLst>
                </a:gridCol>
                <a:gridCol w="2868613">
                  <a:extLst>
                    <a:ext uri="{9D8B030D-6E8A-4147-A177-3AD203B41FA5}">
                      <a16:colId xmlns:a16="http://schemas.microsoft.com/office/drawing/2014/main" val="1384930903"/>
                    </a:ext>
                  </a:extLst>
                </a:gridCol>
                <a:gridCol w="6438296">
                  <a:extLst>
                    <a:ext uri="{9D8B030D-6E8A-4147-A177-3AD203B41FA5}">
                      <a16:colId xmlns:a16="http://schemas.microsoft.com/office/drawing/2014/main" val="3764988615"/>
                    </a:ext>
                  </a:extLst>
                </a:gridCol>
              </a:tblGrid>
              <a:tr h="2439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不良反应类型</a:t>
                      </a: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highlight>
                            <a:srgbClr val="CBCFEE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金赛增</a:t>
                      </a:r>
                      <a:r>
                        <a:rPr lang="en-US" altLang="zh-CN" sz="1400" b="1" i="0" u="none" strike="noStrike" kern="1200" baseline="30000" dirty="0">
                          <a:solidFill>
                            <a:srgbClr val="002060"/>
                          </a:solidFill>
                          <a:effectLst/>
                          <a:highlight>
                            <a:srgbClr val="CBCFEE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®</a:t>
                      </a:r>
                      <a:endParaRPr lang="zh-CN" altLang="en-US" sz="1400" b="1" i="0" u="none" strike="noStrike" kern="1200" baseline="30000" dirty="0">
                        <a:solidFill>
                          <a:srgbClr val="002060"/>
                        </a:solidFill>
                        <a:effectLst/>
                        <a:highlight>
                          <a:srgbClr val="CBCFEE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highlight>
                            <a:srgbClr val="CBCFEE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Y-PEG-</a:t>
                      </a:r>
                      <a:r>
                        <a:rPr lang="en-US" altLang="zh-CN" sz="1400" b="1" i="0" u="none" strike="noStrike" kern="1200" dirty="0" err="1">
                          <a:solidFill>
                            <a:srgbClr val="002060"/>
                          </a:solidFill>
                          <a:effectLst/>
                          <a:highlight>
                            <a:srgbClr val="CBCFEE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rhGH</a:t>
                      </a:r>
                      <a:endParaRPr lang="zh-CN" altLang="en-US" sz="1400" b="1" i="0" u="none" strike="noStrike" kern="1200" dirty="0">
                        <a:solidFill>
                          <a:srgbClr val="002060"/>
                        </a:solidFill>
                        <a:effectLst/>
                        <a:highlight>
                          <a:srgbClr val="CBCFEE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554652"/>
                  </a:ext>
                </a:extLst>
              </a:tr>
              <a:tr h="5323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十分常见药物不良反应（≥10％）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一过性外周水肿，如眼睑、手脚水肿；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甲状腺功能低下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8000"/>
                        </a:lnSpc>
                        <a:spcBef>
                          <a:spcPts val="5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未报告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280200"/>
                  </a:ext>
                </a:extLst>
              </a:tr>
              <a:tr h="5323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常见药物不良反应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（1％～10％）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8000"/>
                        </a:lnSpc>
                        <a:spcBef>
                          <a:spcPts val="5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未报告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注射部位各种反应(9.6%)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丙氨酸氨基转移酶升高(1.1%)、天门冬氨酸氨基转移酶升高(1.1%)</a:t>
                      </a:r>
                      <a:endParaRPr lang="en-US" altLang="zh-CN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关节痛(1.1%)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328780"/>
                  </a:ext>
                </a:extLst>
              </a:tr>
              <a:tr h="2484140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偶见药物不良反应</a:t>
                      </a:r>
                    </a:p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（0.1％～1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%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注射部位反应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一过性关节肿痛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一过性胰岛素升高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乏力、疲劳、外周肿胀；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血促甲状腺激素升高(0.8%)、皮质醇降低、皮质醇增加、游离甲状腺素降低、甲状腺素降低、</a:t>
                      </a: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心肌坏死标志物增加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、血促皮质激素升高、中性粒细胞计数降低；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肢体疼痛、肌痛、生长痛、滑膜炎、肌肉肥大、脊柱侧凸；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头痛、头晕、味觉障碍；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眼睑水肿(0.8%)、突眼症、眼睑肿胀；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皮疹(0.8%)；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腹痛、呕吐、消化不良；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摄食量减少、血脂异常；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乳房硬块、外阴水肿；</a:t>
                      </a:r>
                      <a:endParaRPr lang="en-US" altLang="zh-CN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贫血、中性粒细胞减少症；</a:t>
                      </a:r>
                      <a:endParaRPr lang="en-US" altLang="zh-CN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鼻塞、鼻涕；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睡眠质量差；</a:t>
                      </a:r>
                      <a:endParaRPr lang="en-US" altLang="zh-CN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窦性心动过速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159822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2875161-9965-4B72-BCBD-348DD097769D}"/>
              </a:ext>
            </a:extLst>
          </p:cNvPr>
          <p:cNvSpPr txBox="1"/>
          <p:nvPr/>
        </p:nvSpPr>
        <p:spPr>
          <a:xfrm>
            <a:off x="657256" y="821953"/>
            <a:ext cx="10871200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药品说明书显示：其不良反应谱异常增加，新增多种不良反应，导致停药脱落率异常增多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新增多种重要脏器受损的不良反应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，如肝功能指标异常（常见），心肌坏死标志物增加等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新增多种需要临床干预的不良反应，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如乳房硬块、外阴水肿，贫血、中性粒细胞减少等</a:t>
            </a:r>
          </a:p>
        </p:txBody>
      </p:sp>
    </p:spTree>
    <p:extLst>
      <p:ext uri="{BB962C8B-B14F-4D97-AF65-F5344CB8AC3E}">
        <p14:creationId xmlns:p14="http://schemas.microsoft.com/office/powerpoint/2010/main" val="1074979471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3">
            <a:extLst>
              <a:ext uri="{FF2B5EF4-FFF2-40B4-BE49-F238E27FC236}">
                <a16:creationId xmlns:a16="http://schemas.microsoft.com/office/drawing/2014/main" id="{C9031727-DB54-457D-B5B1-9860EF26E8B7}"/>
              </a:ext>
            </a:extLst>
          </p:cNvPr>
          <p:cNvSpPr txBox="1">
            <a:spLocks/>
          </p:cNvSpPr>
          <p:nvPr/>
        </p:nvSpPr>
        <p:spPr>
          <a:xfrm>
            <a:off x="1036948" y="430868"/>
            <a:ext cx="10275217" cy="51026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长效差异化关键信息主要内容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slogan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和关键信息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核心幻灯片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直击竞品话术（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D3C317A-CB2B-4DD0-9E94-BBB71FC4D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金赛增有多项长期真实世界研究，长期使用无新增不良反应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8EF94C2-7990-4965-A56E-877C7D88107B}"/>
              </a:ext>
            </a:extLst>
          </p:cNvPr>
          <p:cNvGrpSpPr/>
          <p:nvPr/>
        </p:nvGrpSpPr>
        <p:grpSpPr>
          <a:xfrm>
            <a:off x="757104" y="2975081"/>
            <a:ext cx="10431450" cy="1759479"/>
            <a:chOff x="7542129" y="1646425"/>
            <a:chExt cx="3886835" cy="4081145"/>
          </a:xfrm>
        </p:grpSpPr>
        <p:sp>
          <p:nvSpPr>
            <p:cNvPr id="3" name="圆角矩形 1">
              <a:extLst>
                <a:ext uri="{FF2B5EF4-FFF2-40B4-BE49-F238E27FC236}">
                  <a16:creationId xmlns:a16="http://schemas.microsoft.com/office/drawing/2014/main" id="{ADDBBF72-A4E4-4C6C-BC96-82430FA8E813}"/>
                </a:ext>
              </a:extLst>
            </p:cNvPr>
            <p:cNvSpPr/>
            <p:nvPr/>
          </p:nvSpPr>
          <p:spPr>
            <a:xfrm>
              <a:off x="7542129" y="1646425"/>
              <a:ext cx="3886835" cy="4081145"/>
            </a:xfrm>
            <a:prstGeom prst="roundRect">
              <a:avLst>
                <a:gd name="adj" fmla="val 9225"/>
              </a:avLst>
            </a:prstGeom>
            <a:noFill/>
            <a:ln w="6350">
              <a:gradFill>
                <a:gsLst>
                  <a:gs pos="6000">
                    <a:srgbClr val="258BD6"/>
                  </a:gs>
                  <a:gs pos="100000">
                    <a:srgbClr val="C4E1F5"/>
                  </a:gs>
                </a:gsLst>
                <a:lin ang="16200000" scaled="0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F3411CC-2B44-4AD3-A508-21DB70076FFF}"/>
                </a:ext>
              </a:extLst>
            </p:cNvPr>
            <p:cNvSpPr txBox="1"/>
            <p:nvPr/>
          </p:nvSpPr>
          <p:spPr>
            <a:xfrm>
              <a:off x="7585123" y="1978533"/>
              <a:ext cx="3843841" cy="333568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R="0" lvl="0" fontAlgn="auto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基于CGLS数据库，评估长效PEG-rhGH在GHD儿童中的5年安全性与生长反应，显示出良好的安全性，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长达</a:t>
              </a:r>
              <a:r>
                <a:rPr lang="en-US" altLang="zh-CN" b="1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5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年的随访发现：</a:t>
              </a:r>
              <a:r>
                <a:rPr lang="zh-CN" altLang="en-US" sz="14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 </a:t>
              </a:r>
              <a:endParaRPr lang="en-US" altLang="zh-CN" sz="14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endParaRPr>
            </a:p>
            <a:p>
              <a:pPr marL="179705" marR="0" lvl="0" indent="-179705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zh-CN" altLang="en-US" sz="1400" b="1" dirty="0">
                  <a:solidFill>
                    <a:schemeClr val="accent1"/>
                  </a:solidFill>
                  <a:sym typeface="+mn-ea"/>
                </a:rPr>
                <a:t>严重不良事件（</a:t>
              </a:r>
              <a:r>
                <a:rPr lang="en-US" altLang="zh-CN" sz="1400" b="1" dirty="0">
                  <a:solidFill>
                    <a:schemeClr val="accent1"/>
                  </a:solidFill>
                  <a:sym typeface="+mn-ea"/>
                </a:rPr>
                <a:t>SAEs</a:t>
              </a:r>
              <a:r>
                <a:rPr lang="zh-CN" altLang="en-US" sz="1400" b="1" dirty="0">
                  <a:solidFill>
                    <a:schemeClr val="accent1"/>
                  </a:solidFill>
                  <a:sym typeface="+mn-ea"/>
                </a:rPr>
                <a:t>）发生率为</a:t>
              </a:r>
              <a:r>
                <a:rPr lang="en-US" altLang="zh-CN" sz="1400" dirty="0">
                  <a:solidFill>
                    <a:schemeClr val="accent1"/>
                  </a:solidFill>
                  <a:sym typeface="+mn-ea"/>
                </a:rPr>
                <a:t>0.99%</a:t>
              </a:r>
              <a:r>
                <a:rPr lang="zh-CN" altLang="en-US" sz="1400" b="1" dirty="0">
                  <a:solidFill>
                    <a:schemeClr val="accent1"/>
                  </a:solidFill>
                  <a:sym typeface="+mn-ea"/>
                </a:rPr>
                <a:t>，</a:t>
              </a:r>
              <a:r>
                <a:rPr lang="zh-CN" altLang="en-US" sz="1400" b="1" u="sng" dirty="0">
                  <a:solidFill>
                    <a:schemeClr val="accent1"/>
                  </a:solidFill>
                  <a:sym typeface="+mn-ea"/>
                </a:rPr>
                <a:t>均与</a:t>
              </a:r>
              <a:r>
                <a:rPr lang="en-US" altLang="zh-CN" sz="1400" b="1" u="sng" dirty="0">
                  <a:solidFill>
                    <a:schemeClr val="accent1"/>
                  </a:solidFill>
                  <a:sym typeface="+mn-ea"/>
                </a:rPr>
                <a:t> PEG-</a:t>
              </a:r>
              <a:r>
                <a:rPr lang="en-US" altLang="zh-CN" sz="1400" b="1" u="sng" dirty="0" err="1">
                  <a:solidFill>
                    <a:schemeClr val="accent1"/>
                  </a:solidFill>
                  <a:sym typeface="+mn-ea"/>
                </a:rPr>
                <a:t>rhGH</a:t>
              </a:r>
              <a:r>
                <a:rPr lang="en-US" altLang="zh-CN" sz="1400" b="1" u="sng" dirty="0">
                  <a:solidFill>
                    <a:schemeClr val="accent1"/>
                  </a:solidFill>
                  <a:sym typeface="+mn-ea"/>
                </a:rPr>
                <a:t> </a:t>
              </a:r>
              <a:r>
                <a:rPr lang="zh-CN" altLang="en-US" sz="1400" b="1" u="sng" dirty="0">
                  <a:solidFill>
                    <a:schemeClr val="accent1"/>
                  </a:solidFill>
                  <a:sym typeface="+mn-ea"/>
                </a:rPr>
                <a:t>治疗无关</a:t>
              </a:r>
              <a:r>
                <a:rPr lang="zh-CN" altLang="en-US" sz="1400" dirty="0">
                  <a:solidFill>
                    <a:schemeClr val="accent1"/>
                  </a:solidFill>
                  <a:sym typeface="+mn-ea"/>
                </a:rPr>
                <a:t>，且未观察到死亡病例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  <a:p>
              <a:pPr marL="179705" marR="0" lvl="0" indent="-179705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zh-CN" altLang="en-US" sz="1400" b="1" u="sng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无新发或复发肿瘤发生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A3DA1B96-5F5A-4274-A36B-AC038608D588}"/>
              </a:ext>
            </a:extLst>
          </p:cNvPr>
          <p:cNvSpPr/>
          <p:nvPr/>
        </p:nvSpPr>
        <p:spPr>
          <a:xfrm>
            <a:off x="674914" y="903775"/>
            <a:ext cx="1084217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金赛增GHD 真实世界观察性研究，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年无新增不良反应，超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1000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例，未出现与药物相关的严重不良反应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88C75D-9877-4B01-8333-CA70EC16FF44}"/>
              </a:ext>
            </a:extLst>
          </p:cNvPr>
          <p:cNvSpPr txBox="1"/>
          <p:nvPr/>
        </p:nvSpPr>
        <p:spPr>
          <a:xfrm>
            <a:off x="872490" y="1594964"/>
            <a:ext cx="4551045" cy="124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研究方法：</a:t>
            </a:r>
            <a:endParaRPr lang="en-US" altLang="zh-CN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共纳入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1207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PGHD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用于安全性分析</a:t>
            </a:r>
          </a:p>
          <a:p>
            <a:pPr marL="285750" indent="-28575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其中，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339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例连续使用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PEG-</a:t>
            </a:r>
            <a:r>
              <a:rPr lang="en-US" altLang="zh-CN" sz="16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年的儿童也被纳入疗效分析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49A1DF-EAED-407E-9591-DA69134B50F9}"/>
              </a:ext>
            </a:extLst>
          </p:cNvPr>
          <p:cNvSpPr txBox="1"/>
          <p:nvPr/>
        </p:nvSpPr>
        <p:spPr>
          <a:xfrm>
            <a:off x="7510409" y="1543529"/>
            <a:ext cx="3355711" cy="1271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评估指标：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不良事件（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AEs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严重不良事件（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SAEs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身高增长情况</a:t>
            </a:r>
          </a:p>
        </p:txBody>
      </p:sp>
      <p:sp>
        <p:nvSpPr>
          <p:cNvPr id="12" name="圆角矩形 10">
            <a:extLst>
              <a:ext uri="{FF2B5EF4-FFF2-40B4-BE49-F238E27FC236}">
                <a16:creationId xmlns:a16="http://schemas.microsoft.com/office/drawing/2014/main" id="{22A31702-7B67-4A78-9400-E6738B5ABA5F}"/>
              </a:ext>
            </a:extLst>
          </p:cNvPr>
          <p:cNvSpPr/>
          <p:nvPr/>
        </p:nvSpPr>
        <p:spPr>
          <a:xfrm>
            <a:off x="742315" y="1473044"/>
            <a:ext cx="4838700" cy="13417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0000"/>
              </a:lnSpc>
              <a:spcAft>
                <a:spcPts val="1200"/>
              </a:spcAft>
            </a:pPr>
            <a:endParaRPr lang="zh-CN" altLang="en-US"/>
          </a:p>
        </p:txBody>
      </p:sp>
      <p:sp>
        <p:nvSpPr>
          <p:cNvPr id="13" name="圆角矩形 11">
            <a:extLst>
              <a:ext uri="{FF2B5EF4-FFF2-40B4-BE49-F238E27FC236}">
                <a16:creationId xmlns:a16="http://schemas.microsoft.com/office/drawing/2014/main" id="{E64D5F41-E5EB-4F56-99E5-318100F8E50A}"/>
              </a:ext>
            </a:extLst>
          </p:cNvPr>
          <p:cNvSpPr/>
          <p:nvPr/>
        </p:nvSpPr>
        <p:spPr>
          <a:xfrm>
            <a:off x="7288530" y="1491459"/>
            <a:ext cx="3851910" cy="13417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0000"/>
              </a:lnSpc>
              <a:spcAft>
                <a:spcPts val="1200"/>
              </a:spcAft>
            </a:pPr>
            <a:endParaRPr lang="zh-CN" altLang="en-US"/>
          </a:p>
        </p:txBody>
      </p:sp>
      <p:sp>
        <p:nvSpPr>
          <p:cNvPr id="14" name="右箭头 12">
            <a:extLst>
              <a:ext uri="{FF2B5EF4-FFF2-40B4-BE49-F238E27FC236}">
                <a16:creationId xmlns:a16="http://schemas.microsoft.com/office/drawing/2014/main" id="{A945BBAF-3BF2-4002-978E-11B504B1E0EA}"/>
              </a:ext>
            </a:extLst>
          </p:cNvPr>
          <p:cNvSpPr/>
          <p:nvPr/>
        </p:nvSpPr>
        <p:spPr>
          <a:xfrm>
            <a:off x="5857875" y="1728949"/>
            <a:ext cx="1097915" cy="867410"/>
          </a:xfrm>
          <a:prstGeom prst="rightArrow">
            <a:avLst/>
          </a:prstGeom>
          <a:gradFill>
            <a:gsLst>
              <a:gs pos="0">
                <a:schemeClr val="bg1"/>
              </a:gs>
              <a:gs pos="42000">
                <a:srgbClr val="6ACCF2"/>
              </a:gs>
              <a:gs pos="100000">
                <a:srgbClr val="2497EA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0000"/>
              </a:lnSpc>
              <a:spcAft>
                <a:spcPts val="1200"/>
              </a:spcAft>
            </a:pP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25B502-16ED-4A3A-8911-50D120A6C8ED}"/>
              </a:ext>
            </a:extLst>
          </p:cNvPr>
          <p:cNvSpPr/>
          <p:nvPr/>
        </p:nvSpPr>
        <p:spPr>
          <a:xfrm>
            <a:off x="757104" y="5476240"/>
            <a:ext cx="10431450" cy="518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没有长期使用的安全性证据，也没有真实世界的安全性验证</a:t>
            </a:r>
          </a:p>
        </p:txBody>
      </p:sp>
    </p:spTree>
    <p:extLst>
      <p:ext uri="{BB962C8B-B14F-4D97-AF65-F5344CB8AC3E}">
        <p14:creationId xmlns:p14="http://schemas.microsoft.com/office/powerpoint/2010/main" val="2725289544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9FD1BB-B77C-47BF-893F-65F807F206FE}"/>
              </a:ext>
            </a:extLst>
          </p:cNvPr>
          <p:cNvSpPr/>
          <p:nvPr/>
        </p:nvSpPr>
        <p:spPr>
          <a:xfrm>
            <a:off x="894630" y="2155157"/>
            <a:ext cx="10402740" cy="289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周起效，年化生长速率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13.41cm/y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疗效全球最优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信心之选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48865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DB8B56D-6719-4968-9238-BD035BF52C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金赛增</a:t>
            </a:r>
            <a:r>
              <a:rPr lang="en-US" altLang="zh-CN" baseline="30000" dirty="0"/>
              <a:t>®</a:t>
            </a:r>
            <a:r>
              <a:rPr lang="zh-CN" altLang="en-US" dirty="0"/>
              <a:t>更快起效，</a:t>
            </a:r>
            <a:r>
              <a:rPr lang="en-US" altLang="zh-CN" dirty="0"/>
              <a:t>IGF-1</a:t>
            </a:r>
            <a:r>
              <a:rPr lang="zh-CN" altLang="en-US" dirty="0"/>
              <a:t>水平快速提升，</a:t>
            </a:r>
            <a:r>
              <a:rPr lang="en-US" altLang="zh-CN" dirty="0"/>
              <a:t>4w IGF-1</a:t>
            </a:r>
            <a:r>
              <a:rPr lang="zh-CN" altLang="en-US" dirty="0"/>
              <a:t>水平优于短效，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B679B0-FF8B-4B1C-8810-C9140333C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" t="8196"/>
          <a:stretch/>
        </p:blipFill>
        <p:spPr>
          <a:xfrm>
            <a:off x="6284358" y="1981200"/>
            <a:ext cx="5232411" cy="31115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919233-8E78-4AE2-9EC8-1EE546D4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b="4970"/>
          <a:stretch/>
        </p:blipFill>
        <p:spPr>
          <a:xfrm>
            <a:off x="674914" y="1702457"/>
            <a:ext cx="5232410" cy="33902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DE5AA28-B0CD-4928-9E08-9AF06787BC9E}"/>
              </a:ext>
            </a:extLst>
          </p:cNvPr>
          <p:cNvSpPr/>
          <p:nvPr/>
        </p:nvSpPr>
        <p:spPr>
          <a:xfrm>
            <a:off x="675230" y="1050713"/>
            <a:ext cx="523241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GHD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Ⅲ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 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：快速提升并稳定在安全范围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F7B287-AC86-4F45-AAD5-933A385547DD}"/>
              </a:ext>
            </a:extLst>
          </p:cNvPr>
          <p:cNvSpPr/>
          <p:nvPr/>
        </p:nvSpPr>
        <p:spPr>
          <a:xfrm>
            <a:off x="6311320" y="1050713"/>
            <a:ext cx="5232411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kumimoji="1" lang="en-US" altLang="zh-CN" sz="16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GHD Ⅲ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：缓慢提升并持续蓄积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045532-8F86-4F99-A166-BF7E57477551}"/>
              </a:ext>
            </a:extLst>
          </p:cNvPr>
          <p:cNvSpPr txBox="1"/>
          <p:nvPr/>
        </p:nvSpPr>
        <p:spPr>
          <a:xfrm>
            <a:off x="674913" y="5092744"/>
            <a:ext cx="5421087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金赛增注射后第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即快速提升，比短效具有显著性差异；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周内，金赛增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IGF-1 SDS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提升超过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+1.2 SD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不会无限制增加，在约第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周达到平台期，维持在安全优效范围内，始终不超过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 SDS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A05FB22-01A6-4E9B-B89F-2F82D4EC06C7}"/>
              </a:ext>
            </a:extLst>
          </p:cNvPr>
          <p:cNvSpPr txBox="1"/>
          <p:nvPr/>
        </p:nvSpPr>
        <p:spPr>
          <a:xfrm>
            <a:off x="6284358" y="5092744"/>
            <a:ext cx="5421087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注射后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水平在所有随访点始终低于短效；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周内，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IGF-1 SDS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提升不超过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+0.6 SD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周治疗期结束，其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IGF-1 SDS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提升也超过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+1.0 SD</a:t>
            </a:r>
          </a:p>
        </p:txBody>
      </p:sp>
    </p:spTree>
    <p:extLst>
      <p:ext uri="{BB962C8B-B14F-4D97-AF65-F5344CB8AC3E}">
        <p14:creationId xmlns:p14="http://schemas.microsoft.com/office/powerpoint/2010/main" val="2287299341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6" y="1523102"/>
            <a:ext cx="5157154" cy="313852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文本占位符 10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金赛增</a:t>
            </a:r>
            <a:r>
              <a:rPr lang="en-US" altLang="zh-CN" baseline="30000" dirty="0"/>
              <a:t>®</a:t>
            </a:r>
            <a:r>
              <a:rPr lang="zh-CN" altLang="en-US" dirty="0"/>
              <a:t>疗效更好，</a:t>
            </a:r>
            <a:r>
              <a:rPr lang="en-US" altLang="zh-CN" dirty="0"/>
              <a:t>25</a:t>
            </a:r>
            <a:r>
              <a:rPr lang="zh-CN" altLang="en-US" dirty="0"/>
              <a:t>周</a:t>
            </a:r>
            <a:r>
              <a:rPr lang="en-US" altLang="zh-CN" dirty="0"/>
              <a:t> HV13.41cm/y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F588372-E853-4766-87E8-BC098BB74AB9}"/>
              </a:ext>
            </a:extLst>
          </p:cNvPr>
          <p:cNvSpPr/>
          <p:nvPr/>
        </p:nvSpPr>
        <p:spPr>
          <a:xfrm>
            <a:off x="722010" y="6486320"/>
            <a:ext cx="107195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XP Luo, L Hou, et al. European Journal of Endocrinology  (2017) 177, 195–205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D957936-C6A9-49E2-B999-A039C99BB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158" y="1572233"/>
            <a:ext cx="5069616" cy="309342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5045BD9-609C-44CC-9FF2-294CF2D2D14C}"/>
              </a:ext>
            </a:extLst>
          </p:cNvPr>
          <p:cNvSpPr/>
          <p:nvPr/>
        </p:nvSpPr>
        <p:spPr>
          <a:xfrm>
            <a:off x="675230" y="1050713"/>
            <a:ext cx="523241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金赛增治疗第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周，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HV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可达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13.41 cm/y</a:t>
            </a:r>
            <a:endParaRPr kumimoji="1" lang="zh-CN" altLang="en-US" sz="16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804A36D-CFF2-4EEE-BD64-E8223C5E4871}"/>
              </a:ext>
            </a:extLst>
          </p:cNvPr>
          <p:cNvSpPr/>
          <p:nvPr/>
        </p:nvSpPr>
        <p:spPr>
          <a:xfrm>
            <a:off x="6209102" y="1050713"/>
            <a:ext cx="5232411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kumimoji="1" lang="en-US" altLang="zh-CN" sz="16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治疗第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GV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低于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11cm/y</a:t>
            </a:r>
            <a:endParaRPr kumimoji="1" lang="zh-CN" altLang="en-US" sz="16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9E0333-3F96-449A-8649-9C5E7F79C7AA}"/>
              </a:ext>
            </a:extLst>
          </p:cNvPr>
          <p:cNvSpPr txBox="1"/>
          <p:nvPr/>
        </p:nvSpPr>
        <p:spPr>
          <a:xfrm>
            <a:off x="818733" y="4806919"/>
            <a:ext cx="5157154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金赛增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GHD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三期临床研究显示，所有访视点均可见金赛增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HV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显著优于短效（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0.05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治疗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0.2mg/kg/w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HV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13.41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cm/y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Ht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SDS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1.06SD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，显著优于短效；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1E7DCE-CA6E-4D20-9F53-8CC2C15E05CD}"/>
              </a:ext>
            </a:extLst>
          </p:cNvPr>
          <p:cNvSpPr/>
          <p:nvPr/>
        </p:nvSpPr>
        <p:spPr>
          <a:xfrm>
            <a:off x="6284362" y="4802815"/>
            <a:ext cx="5232412" cy="102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400" dirty="0" err="1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周仅为等效（非劣效），且生长速率及</a:t>
            </a:r>
            <a:r>
              <a:rPr lang="en-US" altLang="zh-CN" sz="1400" dirty="0" err="1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</a:t>
            </a:r>
            <a:r>
              <a:rPr lang="en-US" altLang="zh-CN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SDS</a:t>
            </a: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改善数值低于短效（诺泽）；</a:t>
            </a:r>
            <a:endParaRPr lang="en-US" altLang="zh-CN" sz="1400" dirty="0">
              <a:solidFill>
                <a:srgbClr val="0B1D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从治疗第</a:t>
            </a:r>
            <a:r>
              <a:rPr lang="en-US" altLang="zh-CN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周数据来看，其</a:t>
            </a:r>
            <a:r>
              <a:rPr lang="en-US" altLang="zh-CN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GV</a:t>
            </a: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＜</a:t>
            </a:r>
            <a:r>
              <a:rPr lang="en-US" altLang="zh-CN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11cm/y</a:t>
            </a:r>
            <a:r>
              <a:rPr lang="zh-CN" altLang="en-US" sz="14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，数值上远低于金赛增</a:t>
            </a:r>
            <a:endParaRPr lang="zh-CN" alt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u"/>
      </p:transition>
    </mc:Choice>
    <mc:Fallback xmlns="">
      <p:transition spd="slow">
        <p:cover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2B25F5E-0723-4622-99EE-98D1814450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2024</a:t>
            </a:r>
            <a:r>
              <a:rPr lang="zh-CN" altLang="en-US">
                <a:sym typeface="+mn-ea"/>
              </a:rPr>
              <a:t>年全球已上市长效生长激素中，</a:t>
            </a:r>
            <a:r>
              <a:rPr lang="en-US" altLang="zh-CN">
                <a:sym typeface="+mn-ea"/>
              </a:rPr>
              <a:t>U-PEG-rhGH</a:t>
            </a:r>
            <a:r>
              <a:rPr lang="zh-CN" altLang="en-US">
                <a:sym typeface="+mn-ea"/>
              </a:rPr>
              <a:t>是更优推荐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CF6CCB-65F5-42DE-8AE4-6455FF87C0C5}"/>
              </a:ext>
            </a:extLst>
          </p:cNvPr>
          <p:cNvSpPr txBox="1">
            <a:spLocks/>
          </p:cNvSpPr>
          <p:nvPr/>
        </p:nvSpPr>
        <p:spPr>
          <a:xfrm>
            <a:off x="637995" y="6560396"/>
            <a:ext cx="10916011" cy="25112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795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ym typeface="+mn-ea"/>
              </a:rPr>
              <a:t>Zhu, J., Yuan, K., Rana, S. et al. Long-acting growth hormone in the treatment of growth hormone deficiency in children: a systematic literature review and network meta-analysis. Sci Rep 14, 8061 (2024).</a:t>
            </a:r>
            <a:endParaRPr lang="en-US"/>
          </a:p>
          <a:p>
            <a:endParaRPr 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C1CDA0F-B87F-4A7C-9C0F-10C0F0210ED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40698" y="1681343"/>
          <a:ext cx="10377314" cy="120568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728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Outcomes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Daily GH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PEG-LAGH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Somatrogon</a:t>
                      </a:r>
                      <a:endParaRPr lang="en-US" sz="1200" b="1" dirty="0" err="1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Lonapegsomatropin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Somapacitan</a:t>
                      </a:r>
                      <a:endParaRPr lang="en-US" sz="1200" b="1" dirty="0" err="1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HV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0.72</a:t>
                      </a:r>
                      <a:endParaRPr lang="en-US" altLang="zh-CN" sz="120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0.78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0.61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0.12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0.26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HSDS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0.49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0.68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0.56</a:t>
                      </a:r>
                      <a:endParaRPr lang="en-US" altLang="zh-CN" sz="120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-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0.27</a:t>
                      </a:r>
                      <a:endParaRPr lang="en-US" altLang="zh-CN" sz="120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AEs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0.80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0.68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0.39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0.41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微软雅黑" charset="0"/>
                          <a:ea typeface="微软雅黑" charset="0"/>
                        </a:rPr>
                        <a:t>0.23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微软雅黑" charset="0"/>
                        <a:ea typeface="微软雅黑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1661C3B-69EB-4A5E-A541-BE7B3B87678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0698" y="2908074"/>
            <a:ext cx="8501524" cy="5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latin typeface="微软雅黑" charset="0"/>
                <a:ea typeface="微软雅黑" charset="0"/>
              </a:rPr>
              <a:t>SUCRA(</a:t>
            </a:r>
            <a:r>
              <a:rPr lang="en-US" altLang="zh-CN" sz="1100" dirty="0" err="1">
                <a:latin typeface="微软雅黑" charset="0"/>
                <a:ea typeface="微软雅黑" charset="0"/>
              </a:rPr>
              <a:t>优选概率排名曲线</a:t>
            </a:r>
            <a:r>
              <a:rPr lang="en-US" altLang="zh-CN" sz="1100" dirty="0">
                <a:latin typeface="微软雅黑" charset="0"/>
                <a:ea typeface="微软雅黑" charset="0"/>
              </a:rPr>
              <a:t>): </a:t>
            </a:r>
            <a:r>
              <a:rPr lang="en-US" altLang="zh-CN" sz="1100" dirty="0" err="1">
                <a:latin typeface="微软雅黑" charset="0"/>
                <a:ea typeface="微软雅黑" charset="0"/>
              </a:rPr>
              <a:t>SUCRA指标下的表面积被用来对每种治疗方法的有效性进行排序，并确定</a:t>
            </a:r>
            <a:r>
              <a:rPr lang="zh-CN" altLang="en-US" sz="1100" dirty="0">
                <a:latin typeface="微软雅黑" charset="0"/>
                <a:ea typeface="微软雅黑" charset="0"/>
              </a:rPr>
              <a:t>最优推荐</a:t>
            </a:r>
            <a:r>
              <a:rPr lang="en-US" altLang="zh-CN" sz="1100" dirty="0" err="1">
                <a:latin typeface="微软雅黑" charset="0"/>
                <a:ea typeface="微软雅黑" charset="0"/>
              </a:rPr>
              <a:t>治疗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缩写</a:t>
            </a:r>
            <a:r>
              <a:rPr kumimoji="0" lang="zh-CN" altLang="zh-CN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: AEs, </a:t>
            </a:r>
            <a:r>
              <a:rPr kumimoji="0" lang="zh-CN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不良反应</a:t>
            </a:r>
            <a:r>
              <a:rPr kumimoji="0" lang="zh-CN" altLang="zh-CN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; GH, </a:t>
            </a:r>
            <a:r>
              <a:rPr kumimoji="0" lang="zh-CN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生长激素</a:t>
            </a:r>
            <a:r>
              <a:rPr kumimoji="0" lang="zh-CN" altLang="zh-CN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; HV, </a:t>
            </a:r>
            <a:r>
              <a:rPr kumimoji="0" lang="zh-CN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生长速率</a:t>
            </a:r>
            <a:r>
              <a:rPr kumimoji="0" lang="zh-CN" altLang="zh-CN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; HSDS, </a:t>
            </a:r>
            <a:r>
              <a:rPr kumimoji="0" lang="zh-CN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charset="0"/>
                <a:ea typeface="微软雅黑" charset="0"/>
                <a:cs typeface="Times New Roman" panose="02020603050405020304" pitchFamily="18" charset="0"/>
              </a:rPr>
              <a:t>身高标准差</a:t>
            </a:r>
            <a:endParaRPr kumimoji="0" lang="zh-CN" altLang="zh-CN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charset="0"/>
              <a:ea typeface="微软雅黑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F2C5C4-55B9-4355-8377-8AF8A52F23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211" y="967216"/>
            <a:ext cx="10377314" cy="591572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SUCRA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结果提示，无论是疗效指标还是安全性指标角度考虑，目前国际上市的长效生长激素，均更推荐优先选用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PEG-LAGH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（聚乙二醇生长激素注射液）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D360306-8464-4891-8861-34A23BC2791D}"/>
              </a:ext>
            </a:extLst>
          </p:cNvPr>
          <p:cNvGrpSpPr/>
          <p:nvPr/>
        </p:nvGrpSpPr>
        <p:grpSpPr>
          <a:xfrm>
            <a:off x="4454190" y="3568990"/>
            <a:ext cx="3332438" cy="2622776"/>
            <a:chOff x="6333796" y="2996952"/>
            <a:chExt cx="5760000" cy="2988000"/>
          </a:xfrm>
        </p:grpSpPr>
        <p:sp>
          <p:nvSpPr>
            <p:cNvPr id="8" name="矩形: 圆角 8">
              <a:extLst>
                <a:ext uri="{FF2B5EF4-FFF2-40B4-BE49-F238E27FC236}">
                  <a16:creationId xmlns:a16="http://schemas.microsoft.com/office/drawing/2014/main" id="{4C96A8BD-6596-44E5-B8A1-FBF0483C628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333796" y="2996952"/>
              <a:ext cx="5760000" cy="2988000"/>
            </a:xfrm>
            <a:prstGeom prst="roundRect">
              <a:avLst>
                <a:gd name="adj" fmla="val 2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st="127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5E8F362-595C-4EC1-B294-5164272234F4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3182"/>
            <a:stretch>
              <a:fillRect/>
            </a:stretch>
          </p:blipFill>
          <p:spPr bwMode="auto">
            <a:xfrm>
              <a:off x="6362884" y="3140966"/>
              <a:ext cx="5688000" cy="2259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DBB84B9-752A-4F25-BA84-2EBFFD8214B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485085" y="5473260"/>
              <a:ext cx="5443598" cy="313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微软雅黑" charset="0"/>
                  <a:ea typeface="微软雅黑" charset="0"/>
                </a:rPr>
                <a:t>LAGH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与</a:t>
              </a:r>
              <a:r>
                <a:rPr lang="en-US" altLang="zh-CN" sz="1200" dirty="0">
                  <a:latin typeface="微软雅黑" charset="0"/>
                  <a:ea typeface="微软雅黑" charset="0"/>
                </a:rPr>
                <a:t>DGH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组间</a:t>
              </a:r>
              <a:r>
                <a:rPr lang="en-US" altLang="zh-CN" sz="1200" dirty="0">
                  <a:latin typeface="微软雅黑" charset="0"/>
                  <a:ea typeface="微软雅黑" charset="0"/>
                </a:rPr>
                <a:t>HSDS 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分析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60CE508-F4D2-4293-B2D8-03F747674C5B}"/>
              </a:ext>
            </a:extLst>
          </p:cNvPr>
          <p:cNvGrpSpPr/>
          <p:nvPr/>
        </p:nvGrpSpPr>
        <p:grpSpPr>
          <a:xfrm>
            <a:off x="903506" y="3568991"/>
            <a:ext cx="3332438" cy="2622777"/>
            <a:chOff x="119336" y="2996952"/>
            <a:chExt cx="6120000" cy="2988000"/>
          </a:xfrm>
        </p:grpSpPr>
        <p:sp>
          <p:nvSpPr>
            <p:cNvPr id="12" name="矩形: 圆角 12">
              <a:extLst>
                <a:ext uri="{FF2B5EF4-FFF2-40B4-BE49-F238E27FC236}">
                  <a16:creationId xmlns:a16="http://schemas.microsoft.com/office/drawing/2014/main" id="{6BAF866E-28C7-448A-BAA1-2E65000CC2B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9336" y="2996952"/>
              <a:ext cx="6120000" cy="2988000"/>
            </a:xfrm>
            <a:prstGeom prst="roundRect">
              <a:avLst>
                <a:gd name="adj" fmla="val 2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st="127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D390378-243B-4D9C-97B8-2D7B0A32537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92915" y="5470718"/>
              <a:ext cx="4572843" cy="313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微软雅黑" charset="0"/>
                  <a:ea typeface="微软雅黑" charset="0"/>
                </a:rPr>
                <a:t>LAGH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与</a:t>
              </a:r>
              <a:r>
                <a:rPr lang="en-US" altLang="zh-CN" sz="1200" dirty="0">
                  <a:latin typeface="微软雅黑" charset="0"/>
                  <a:ea typeface="微软雅黑" charset="0"/>
                </a:rPr>
                <a:t>DGH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组间</a:t>
              </a:r>
              <a:r>
                <a:rPr lang="en-US" altLang="zh-CN" sz="1200" dirty="0">
                  <a:latin typeface="微软雅黑" charset="0"/>
                  <a:ea typeface="微软雅黑" charset="0"/>
                </a:rPr>
                <a:t>HV 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分析</a:t>
              </a:r>
              <a:r>
                <a:rPr lang="en-US" altLang="zh-CN" sz="1200" dirty="0">
                  <a:latin typeface="微软雅黑" charset="0"/>
                  <a:ea typeface="微软雅黑" charset="0"/>
                </a:rPr>
                <a:t> 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B854B82-39D0-4F13-BCEB-46E175395306}"/>
                </a:ext>
              </a:extLst>
            </p:cNvPr>
            <p:cNvPicPr/>
            <p:nvPr>
              <p:custDataLst>
                <p:tags r:id="rId9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07035" y="3366770"/>
              <a:ext cx="5735955" cy="196659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97320EA-58F5-4C2A-B967-F8DCD6EC6505}"/>
              </a:ext>
            </a:extLst>
          </p:cNvPr>
          <p:cNvGrpSpPr/>
          <p:nvPr/>
        </p:nvGrpSpPr>
        <p:grpSpPr>
          <a:xfrm>
            <a:off x="8021942" y="3568990"/>
            <a:ext cx="3456725" cy="2622775"/>
            <a:chOff x="12096506" y="2852938"/>
            <a:chExt cx="10077005" cy="421073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B7643A6-99A4-4551-A121-63C4647AAB6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2096506" y="2852938"/>
              <a:ext cx="10077005" cy="4210731"/>
            </a:xfrm>
            <a:prstGeom prst="roundRect">
              <a:avLst>
                <a:gd name="adj" fmla="val 2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st="127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E45DDF5F-876B-4E8E-BED9-7A8E3A82EF4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16219" y="2992734"/>
              <a:ext cx="8535472" cy="3308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E34B8E2-400D-4A4E-95FD-A5347332A92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556989" y="6262742"/>
              <a:ext cx="7253925" cy="442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effectLst/>
                  <a:latin typeface="微软雅黑" charset="0"/>
                  <a:ea typeface="微软雅黑" charset="0"/>
                </a:rPr>
                <a:t>LAGH</a:t>
              </a:r>
              <a:r>
                <a:rPr lang="zh-CN" altLang="en-US" sz="1200" dirty="0">
                  <a:effectLst/>
                  <a:latin typeface="微软雅黑" charset="0"/>
                  <a:ea typeface="微软雅黑" charset="0"/>
                </a:rPr>
                <a:t>与</a:t>
              </a:r>
              <a:r>
                <a:rPr lang="en-US" altLang="zh-CN" sz="1200" dirty="0">
                  <a:effectLst/>
                  <a:latin typeface="微软雅黑" charset="0"/>
                  <a:ea typeface="微软雅黑" charset="0"/>
                </a:rPr>
                <a:t>DGH</a:t>
              </a:r>
              <a:r>
                <a:rPr lang="zh-CN" altLang="en-US" sz="1200" dirty="0">
                  <a:effectLst/>
                  <a:latin typeface="微软雅黑" charset="0"/>
                  <a:ea typeface="微软雅黑" charset="0"/>
                </a:rPr>
                <a:t>组间</a:t>
              </a:r>
              <a:r>
                <a:rPr lang="en-US" altLang="zh-CN" sz="1200" dirty="0">
                  <a:effectLst/>
                  <a:latin typeface="微软雅黑" charset="0"/>
                  <a:ea typeface="微软雅黑" charset="0"/>
                </a:rPr>
                <a:t>AEs</a:t>
              </a:r>
              <a:r>
                <a:rPr lang="zh-CN" altLang="en-US" sz="1200" dirty="0">
                  <a:latin typeface="微软雅黑" charset="0"/>
                  <a:ea typeface="微软雅黑" charset="0"/>
                </a:rPr>
                <a:t>分析</a:t>
              </a:r>
              <a:endParaRPr lang="zh-CN" altLang="en-US" sz="1200" dirty="0">
                <a:effectLst/>
                <a:latin typeface="微软雅黑" charset="0"/>
                <a:ea typeface="微软雅黑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67536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89631BA-432C-44F9-95A8-19CA2A20F7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/>
              <a:t>金赛增</a:t>
            </a:r>
            <a:r>
              <a:rPr lang="en-US" altLang="zh-CN"/>
              <a:t>®</a:t>
            </a:r>
            <a:r>
              <a:rPr lang="zh-CN" altLang="en-US"/>
              <a:t>具有更大的剂量调整范围，可以在</a:t>
            </a:r>
            <a:r>
              <a:rPr lang="en-US" altLang="zh-CN"/>
              <a:t>0.2-0.4mg/kg/w</a:t>
            </a:r>
            <a:r>
              <a:rPr lang="zh-CN" altLang="en-US"/>
              <a:t>范围内个体化调整</a:t>
            </a:r>
            <a:endParaRPr lang="zh-CN" altLang="en-US" dirty="0"/>
          </a:p>
        </p:txBody>
      </p:sp>
      <p:sp>
        <p:nvSpPr>
          <p:cNvPr id="5" name="矩形: 圆角 18">
            <a:extLst>
              <a:ext uri="{FF2B5EF4-FFF2-40B4-BE49-F238E27FC236}">
                <a16:creationId xmlns:a16="http://schemas.microsoft.com/office/drawing/2014/main" id="{B5D1F0E9-C0B6-4EFE-BF44-02513D7274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8201" y="1094155"/>
            <a:ext cx="3302791" cy="3968470"/>
          </a:xfrm>
          <a:prstGeom prst="roundRect">
            <a:avLst>
              <a:gd name="adj" fmla="val 278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65100" algn="ctr" rotWithShape="0">
              <a:srgbClr val="2C74F3">
                <a:alpha val="2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 b="1" dirty="0">
              <a:solidFill>
                <a:schemeClr val="tx1"/>
              </a:solidFill>
              <a:sym typeface="Arial" panose="020B060402020209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37E224-13B8-4BB9-B060-C619666C367A}"/>
              </a:ext>
            </a:extLst>
          </p:cNvPr>
          <p:cNvGrpSpPr/>
          <p:nvPr/>
        </p:nvGrpSpPr>
        <p:grpSpPr>
          <a:xfrm>
            <a:off x="455119" y="1103716"/>
            <a:ext cx="6555275" cy="3959101"/>
            <a:chOff x="4569" y="2379"/>
            <a:chExt cx="13445" cy="7217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974A833B-835A-462B-880D-452101DD89E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240" y="2379"/>
              <a:ext cx="6774" cy="7217"/>
            </a:xfrm>
            <a:prstGeom prst="roundRect">
              <a:avLst>
                <a:gd name="adj" fmla="val 2787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65100" algn="ctr" rotWithShape="0">
                <a:srgbClr val="2C74F3">
                  <a:alpha val="20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sym typeface="Arial" panose="020B0604020202090204" pitchFamily="34" charset="0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7B37528-CED1-450F-AACD-C09627F4286B}"/>
                </a:ext>
              </a:extLst>
            </p:cNvPr>
            <p:cNvGrpSpPr/>
            <p:nvPr/>
          </p:nvGrpSpPr>
          <p:grpSpPr>
            <a:xfrm>
              <a:off x="4569" y="2756"/>
              <a:ext cx="13286" cy="6481"/>
              <a:chOff x="3137" y="1610"/>
              <a:chExt cx="14390" cy="6815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D6A52930-A3C6-43CA-A735-B1030E83E04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55" y="5359"/>
                <a:ext cx="6772" cy="2861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49D5124-1221-41C4-8A21-8E5AFB1F056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77" y="8014"/>
                <a:ext cx="6727" cy="411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56B0871-1784-4B70-9A0F-52CB5499618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7" y="3434"/>
                <a:ext cx="6259" cy="1368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7FAE8F69-3A17-4838-8C82-7CD04CA2F60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37" y="1610"/>
                <a:ext cx="6512" cy="1707"/>
              </a:xfrm>
              <a:prstGeom prst="rect">
                <a:avLst/>
              </a:prstGeom>
            </p:spPr>
          </p:pic>
        </p:grpSp>
      </p:grpSp>
      <p:sp>
        <p:nvSpPr>
          <p:cNvPr id="7" name="圆角矩形 24">
            <a:extLst>
              <a:ext uri="{FF2B5EF4-FFF2-40B4-BE49-F238E27FC236}">
                <a16:creationId xmlns:a16="http://schemas.microsoft.com/office/drawing/2014/main" id="{E5E56214-71AE-46D4-A315-85227D011822}"/>
              </a:ext>
            </a:extLst>
          </p:cNvPr>
          <p:cNvSpPr/>
          <p:nvPr/>
        </p:nvSpPr>
        <p:spPr>
          <a:xfrm>
            <a:off x="4608431" y="4696510"/>
            <a:ext cx="1122680" cy="20193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FBFE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6721CC5-AFF5-4AF4-B9D0-4189FD761395}"/>
              </a:ext>
            </a:extLst>
          </p:cNvPr>
          <p:cNvGrpSpPr/>
          <p:nvPr/>
        </p:nvGrpSpPr>
        <p:grpSpPr>
          <a:xfrm>
            <a:off x="3853814" y="1314641"/>
            <a:ext cx="3182222" cy="1831691"/>
            <a:chOff x="10910" y="3544"/>
            <a:chExt cx="7903" cy="407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FA1F6EF-4836-4801-892B-B51179FFF60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0" y="3544"/>
              <a:ext cx="7903" cy="335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9FD03FA-D317-49EA-952F-F612A8B5A8C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049" y="6669"/>
              <a:ext cx="7640" cy="95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C008A6B-D66E-4A5F-8AC1-DBDB5CD597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7" y="3057016"/>
            <a:ext cx="3229660" cy="1829935"/>
          </a:xfrm>
          <a:prstGeom prst="rect">
            <a:avLst/>
          </a:prstGeom>
        </p:spPr>
      </p:pic>
      <p:sp>
        <p:nvSpPr>
          <p:cNvPr id="10" name="圆角矩形 223">
            <a:extLst>
              <a:ext uri="{FF2B5EF4-FFF2-40B4-BE49-F238E27FC236}">
                <a16:creationId xmlns:a16="http://schemas.microsoft.com/office/drawing/2014/main" id="{28DF0D62-FA57-442D-BB41-C2088233F5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1556" y="2403525"/>
            <a:ext cx="2171700" cy="6032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FBFE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34">
            <a:extLst>
              <a:ext uri="{FF2B5EF4-FFF2-40B4-BE49-F238E27FC236}">
                <a16:creationId xmlns:a16="http://schemas.microsoft.com/office/drawing/2014/main" id="{3F69CC26-C904-4208-B8B2-8071B3DBBA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11270" y="2571372"/>
            <a:ext cx="3056511" cy="3495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FBFE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08A8378-D4D7-4D41-B496-2217BD839C02}"/>
              </a:ext>
            </a:extLst>
          </p:cNvPr>
          <p:cNvSpPr txBox="1"/>
          <p:nvPr/>
        </p:nvSpPr>
        <p:spPr>
          <a:xfrm>
            <a:off x="7092006" y="1094155"/>
            <a:ext cx="4658276" cy="30832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获批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适应症：全球首个、唯一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200000"/>
              </a:lnSpc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区别于其他长效，非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处方更有说明书依据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 startAt="2"/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ISS\TS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根据患儿治疗反应个性化调整剂量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 startAt="2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说明书明确了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0.4mg/kg/w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的安全剂量范围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lnSpc>
                <a:spcPct val="200000"/>
              </a:lnSpc>
              <a:buFont typeface="Arial" panose="020B0604020202090204" pitchFamily="34" charset="0"/>
              <a:buNone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疗程建议用至骨骺闭合，或遵医嘱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FCE28A4-F18F-4DE1-A99D-D78AA9C6B407}"/>
              </a:ext>
            </a:extLst>
          </p:cNvPr>
          <p:cNvCxnSpPr/>
          <p:nvPr/>
        </p:nvCxnSpPr>
        <p:spPr>
          <a:xfrm>
            <a:off x="2333625" y="3933190"/>
            <a:ext cx="8280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A4BEB463-8F71-4A1B-9155-3D6602F7C5FE}"/>
              </a:ext>
            </a:extLst>
          </p:cNvPr>
          <p:cNvCxnSpPr/>
          <p:nvPr/>
        </p:nvCxnSpPr>
        <p:spPr>
          <a:xfrm>
            <a:off x="2176145" y="4254500"/>
            <a:ext cx="8280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341A893-5363-4B3B-8B4F-2E9E54F5409E}"/>
              </a:ext>
            </a:extLst>
          </p:cNvPr>
          <p:cNvCxnSpPr/>
          <p:nvPr/>
        </p:nvCxnSpPr>
        <p:spPr>
          <a:xfrm>
            <a:off x="1581785" y="4563110"/>
            <a:ext cx="8280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37D82E90-317E-435F-A113-76AD7CF4E9A5}"/>
              </a:ext>
            </a:extLst>
          </p:cNvPr>
          <p:cNvSpPr txBox="1"/>
          <p:nvPr/>
        </p:nvSpPr>
        <p:spPr>
          <a:xfrm>
            <a:off x="674913" y="5428648"/>
            <a:ext cx="10731023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适度的半衰期，一周一次给药无蓄积，保证了金赛增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剂量调整的安全性；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基于大样本的临床证据，已将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0.4mg/kg/w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的安全剂量更新至说明书，</a:t>
            </a:r>
          </a:p>
        </p:txBody>
      </p:sp>
    </p:spTree>
    <p:extLst>
      <p:ext uri="{BB962C8B-B14F-4D97-AF65-F5344CB8AC3E}">
        <p14:creationId xmlns:p14="http://schemas.microsoft.com/office/powerpoint/2010/main" val="27256477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EF660BD-F1EB-4C25-B9B2-C2BE8846AD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Y-PEG-</a:t>
            </a:r>
            <a:r>
              <a:rPr lang="en-US" altLang="zh-CN" dirty="0" err="1"/>
              <a:t>rhGH</a:t>
            </a:r>
            <a:r>
              <a:rPr lang="zh-CN" altLang="en-US" dirty="0"/>
              <a:t>耐受性试验剂量爬坡仅上探至</a:t>
            </a:r>
            <a:r>
              <a:rPr lang="en-US" altLang="zh-CN" dirty="0"/>
              <a:t>0.2mg/kg/w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4BEE0F0-7CD0-4DB8-9252-B400909334BA}"/>
              </a:ext>
            </a:extLst>
          </p:cNvPr>
          <p:cNvSpPr/>
          <p:nvPr/>
        </p:nvSpPr>
        <p:spPr>
          <a:xfrm>
            <a:off x="675230" y="1050713"/>
            <a:ext cx="523241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研究证实金赛增具有较大的剂量调整范围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92FB065-FB47-4E29-938E-BDFA4450DBF4}"/>
              </a:ext>
            </a:extLst>
          </p:cNvPr>
          <p:cNvSpPr/>
          <p:nvPr/>
        </p:nvSpPr>
        <p:spPr>
          <a:xfrm>
            <a:off x="674914" y="1778583"/>
            <a:ext cx="1279014" cy="217058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耐受性试验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64E109E-441F-418D-8121-9CC285DFBB6A}"/>
              </a:ext>
            </a:extLst>
          </p:cNvPr>
          <p:cNvSpPr/>
          <p:nvPr/>
        </p:nvSpPr>
        <p:spPr>
          <a:xfrm>
            <a:off x="2050181" y="1778583"/>
            <a:ext cx="3857460" cy="2170585"/>
          </a:xfrm>
          <a:prstGeom prst="roundRect">
            <a:avLst>
              <a:gd name="adj" fmla="val 10015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研究设计：将受试者随机分为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个剂量组，</a:t>
            </a:r>
            <a:r>
              <a:rPr lang="zh-CN" altLang="en-US" sz="12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依据</a:t>
            </a:r>
            <a:r>
              <a:rPr lang="en-US" altLang="zh-CN" sz="12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PEG-</a:t>
            </a:r>
            <a:r>
              <a:rPr lang="en-US" altLang="zh-CN" sz="1200" u="sng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的临床前药理毒理试验数据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12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临床用量，按照剂量递增原则，设定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0.01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0.06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0.2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0.8 mg/kg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五个剂量组；</a:t>
            </a:r>
            <a:endParaRPr lang="en-US" altLang="zh-CN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研究结果：</a:t>
            </a:r>
            <a:r>
              <a:rPr lang="zh-CN" altLang="en-US" sz="12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试验过程中未发生严重不良事件，在健康成人中单剂量皮下注射金赛增 </a:t>
            </a:r>
            <a:r>
              <a:rPr lang="en-US" altLang="zh-CN" sz="12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0.01-0.8 mg/kg</a:t>
            </a:r>
            <a:r>
              <a:rPr lang="zh-CN" altLang="en-US" sz="12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耐受性良好，此剂量范围可以作为临床用药的安全范围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DA3A5F-BE5E-44B3-9407-A7201383E486}"/>
              </a:ext>
            </a:extLst>
          </p:cNvPr>
          <p:cNvSpPr/>
          <p:nvPr/>
        </p:nvSpPr>
        <p:spPr>
          <a:xfrm>
            <a:off x="674913" y="4145306"/>
            <a:ext cx="1279014" cy="11789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ISS/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TSⅡ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拓展期研究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3794B73-6A73-4FFC-B5B6-064DC81BBDA9}"/>
              </a:ext>
            </a:extLst>
          </p:cNvPr>
          <p:cNvSpPr/>
          <p:nvPr/>
        </p:nvSpPr>
        <p:spPr>
          <a:xfrm>
            <a:off x="2050180" y="4145306"/>
            <a:ext cx="3857460" cy="112592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-80645"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ISS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TS Ⅱ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期扩展期研究中，根据患儿个体情况调整剂量，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0.4 mg/kg/w 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为安全剂量范围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。治疗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周后，各组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IGF-1 SDS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均值始终保持在正常范围内、未增加骨龄进展及糖脂代谢风险</a:t>
            </a:r>
            <a:endParaRPr lang="en-US" altLang="zh-CN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FCD4D3-DE37-46B2-A45A-83D364DA2CAD}"/>
              </a:ext>
            </a:extLst>
          </p:cNvPr>
          <p:cNvSpPr/>
          <p:nvPr/>
        </p:nvSpPr>
        <p:spPr>
          <a:xfrm>
            <a:off x="674914" y="5529493"/>
            <a:ext cx="1279013" cy="9481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群体药代动力学模型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89E9565-B383-41FC-955E-F633A3779A9C}"/>
              </a:ext>
            </a:extLst>
          </p:cNvPr>
          <p:cNvSpPr/>
          <p:nvPr/>
        </p:nvSpPr>
        <p:spPr>
          <a:xfrm>
            <a:off x="2050181" y="5529493"/>
            <a:ext cx="3857460" cy="90555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80645">
              <a:lnSpc>
                <a:spcPct val="15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的水平会随着金赛增暴露量增加而增加，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但不会无限制增加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GHD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患者给予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0.3mg/kg/w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的剂量，其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IGF-1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均值水平为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2.16 SDS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，未超过安全范围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21583E7-6BC1-4434-ADBE-A16CE32C7551}"/>
              </a:ext>
            </a:extLst>
          </p:cNvPr>
          <p:cNvSpPr/>
          <p:nvPr/>
        </p:nvSpPr>
        <p:spPr>
          <a:xfrm>
            <a:off x="6284362" y="1050713"/>
            <a:ext cx="523241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kumimoji="1" lang="en-US" altLang="zh-CN" sz="16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的剂量调整缺乏依据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0540372C-CAAB-429F-AC7E-8D1A11C61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5895"/>
              </p:ext>
            </p:extLst>
          </p:nvPr>
        </p:nvGraphicFramePr>
        <p:xfrm>
          <a:off x="6381550" y="2540000"/>
          <a:ext cx="5135222" cy="25916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20">
                  <a:extLst>
                    <a:ext uri="{9D8B030D-6E8A-4147-A177-3AD203B41FA5}">
                      <a16:colId xmlns:a16="http://schemas.microsoft.com/office/drawing/2014/main" val="3727329626"/>
                    </a:ext>
                  </a:extLst>
                </a:gridCol>
                <a:gridCol w="4199102">
                  <a:extLst>
                    <a:ext uri="{9D8B030D-6E8A-4147-A177-3AD203B41FA5}">
                      <a16:colId xmlns:a16="http://schemas.microsoft.com/office/drawing/2014/main" val="68858667"/>
                    </a:ext>
                  </a:extLst>
                </a:gridCol>
              </a:tblGrid>
              <a:tr h="431941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Y-PEG-</a:t>
                      </a:r>
                      <a:r>
                        <a:rPr lang="en-US" altLang="zh-CN" sz="1400" b="1" dirty="0" err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r>
                        <a:rPr lang="zh-CN" altLang="en-US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耐受性试验剂量递增范围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1309403"/>
                  </a:ext>
                </a:extLst>
              </a:tr>
              <a:tr h="431941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皮下注射，</a:t>
                      </a:r>
                      <a:r>
                        <a:rPr lang="en-US" altLang="zh-CN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10μg/kg</a:t>
                      </a:r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，单次给药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973713"/>
                  </a:ext>
                </a:extLst>
              </a:tr>
              <a:tr h="431941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皮下注射，</a:t>
                      </a:r>
                      <a:r>
                        <a:rPr lang="en-US" altLang="zh-CN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30μg/kg</a:t>
                      </a:r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，单次给药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758182"/>
                  </a:ext>
                </a:extLst>
              </a:tr>
              <a:tr h="431941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皮下注射，</a:t>
                      </a:r>
                      <a:r>
                        <a:rPr lang="en-US" altLang="zh-CN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60μg/kg</a:t>
                      </a:r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，单次给药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75150"/>
                  </a:ext>
                </a:extLst>
              </a:tr>
              <a:tr h="431941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皮下注射，</a:t>
                      </a:r>
                      <a:r>
                        <a:rPr lang="en-US" altLang="zh-CN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120μg/kg</a:t>
                      </a:r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，单次给药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9671950"/>
                  </a:ext>
                </a:extLst>
              </a:tr>
              <a:tr h="431941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皮下注射，</a:t>
                      </a:r>
                      <a:r>
                        <a:rPr lang="en-US" altLang="zh-CN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200μg/kg</a:t>
                      </a:r>
                      <a:r>
                        <a:rPr lang="zh-CN" altLang="en-US" sz="1400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，单次给药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303461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DF1BD78E-5729-4857-B02F-320BE29EC0C6}"/>
              </a:ext>
            </a:extLst>
          </p:cNvPr>
          <p:cNvSpPr/>
          <p:nvPr/>
        </p:nvSpPr>
        <p:spPr>
          <a:xfrm>
            <a:off x="6381550" y="1778583"/>
            <a:ext cx="5135222" cy="6851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剂量爬坡仅探索至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0.2mg/kg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，提示剂量调整范围有限，超过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0.2mg/kg/w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的剂量缺乏耐受性试验依据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E0D876-A249-46D6-BEBA-CD1A1BF1E684}"/>
              </a:ext>
            </a:extLst>
          </p:cNvPr>
          <p:cNvSpPr txBox="1"/>
          <p:nvPr/>
        </p:nvSpPr>
        <p:spPr>
          <a:xfrm>
            <a:off x="6381550" y="5176576"/>
            <a:ext cx="5135222" cy="70583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安全剂量低，或因半衰期长，会导致患者体内药物蓄积有关</a:t>
            </a:r>
          </a:p>
        </p:txBody>
      </p:sp>
    </p:spTree>
    <p:extLst>
      <p:ext uri="{BB962C8B-B14F-4D97-AF65-F5344CB8AC3E}">
        <p14:creationId xmlns:p14="http://schemas.microsoft.com/office/powerpoint/2010/main" val="4147787515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9FD1BB-B77C-47BF-893F-65F807F206FE}"/>
              </a:ext>
            </a:extLst>
          </p:cNvPr>
          <p:cNvSpPr/>
          <p:nvPr/>
        </p:nvSpPr>
        <p:spPr>
          <a:xfrm>
            <a:off x="1052945" y="1979789"/>
            <a:ext cx="10086109" cy="289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全球唯一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获批多适应症的长效生长激素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更多患者受益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05201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b="1" dirty="0">
                <a:solidFill>
                  <a:srgbClr val="0B1D7A"/>
                </a:solidFill>
                <a:latin typeface="Fira Mono Medium" panose="020B0609050000020004" pitchFamily="49" charset="0"/>
                <a:ea typeface="Fira Mono Medium" panose="020B0609050000020004" pitchFamily="49" charset="0"/>
              </a:rPr>
              <a:t>®</a:t>
            </a:r>
            <a:r>
              <a:rPr lang="zh-CN" altLang="en-US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唯一获批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ISS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GHD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TS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多项适应症的长效生长激素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596" y="1055802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国内唯一获批非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的长效生长激素，唯一经十年以上超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万例真实患者数据验证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8D5B6EB-2600-494A-8895-6629D0C63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262"/>
              </p:ext>
            </p:extLst>
          </p:nvPr>
        </p:nvGraphicFramePr>
        <p:xfrm>
          <a:off x="631596" y="1756502"/>
          <a:ext cx="10279404" cy="334499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86872">
                  <a:extLst>
                    <a:ext uri="{9D8B030D-6E8A-4147-A177-3AD203B41FA5}">
                      <a16:colId xmlns:a16="http://schemas.microsoft.com/office/drawing/2014/main" val="724503010"/>
                    </a:ext>
                  </a:extLst>
                </a:gridCol>
                <a:gridCol w="1159497">
                  <a:extLst>
                    <a:ext uri="{9D8B030D-6E8A-4147-A177-3AD203B41FA5}">
                      <a16:colId xmlns:a16="http://schemas.microsoft.com/office/drawing/2014/main" val="2835309128"/>
                    </a:ext>
                  </a:extLst>
                </a:gridCol>
                <a:gridCol w="1102936">
                  <a:extLst>
                    <a:ext uri="{9D8B030D-6E8A-4147-A177-3AD203B41FA5}">
                      <a16:colId xmlns:a16="http://schemas.microsoft.com/office/drawing/2014/main" val="920020767"/>
                    </a:ext>
                  </a:extLst>
                </a:gridCol>
                <a:gridCol w="933254">
                  <a:extLst>
                    <a:ext uri="{9D8B030D-6E8A-4147-A177-3AD203B41FA5}">
                      <a16:colId xmlns:a16="http://schemas.microsoft.com/office/drawing/2014/main" val="323598303"/>
                    </a:ext>
                  </a:extLst>
                </a:gridCol>
                <a:gridCol w="1093509">
                  <a:extLst>
                    <a:ext uri="{9D8B030D-6E8A-4147-A177-3AD203B41FA5}">
                      <a16:colId xmlns:a16="http://schemas.microsoft.com/office/drawing/2014/main" val="1708074574"/>
                    </a:ext>
                  </a:extLst>
                </a:gridCol>
                <a:gridCol w="1253765">
                  <a:extLst>
                    <a:ext uri="{9D8B030D-6E8A-4147-A177-3AD203B41FA5}">
                      <a16:colId xmlns:a16="http://schemas.microsoft.com/office/drawing/2014/main" val="2219437493"/>
                    </a:ext>
                  </a:extLst>
                </a:gridCol>
                <a:gridCol w="1102936">
                  <a:extLst>
                    <a:ext uri="{9D8B030D-6E8A-4147-A177-3AD203B41FA5}">
                      <a16:colId xmlns:a16="http://schemas.microsoft.com/office/drawing/2014/main" val="265216886"/>
                    </a:ext>
                  </a:extLst>
                </a:gridCol>
                <a:gridCol w="1008668">
                  <a:extLst>
                    <a:ext uri="{9D8B030D-6E8A-4147-A177-3AD203B41FA5}">
                      <a16:colId xmlns:a16="http://schemas.microsoft.com/office/drawing/2014/main" val="562183306"/>
                    </a:ext>
                  </a:extLst>
                </a:gridCol>
                <a:gridCol w="937967">
                  <a:extLst>
                    <a:ext uri="{9D8B030D-6E8A-4147-A177-3AD203B41FA5}">
                      <a16:colId xmlns:a16="http://schemas.microsoft.com/office/drawing/2014/main" val="780190682"/>
                    </a:ext>
                  </a:extLst>
                </a:gridCol>
              </a:tblGrid>
              <a:tr h="566744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产品研究</a:t>
                      </a: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GHD</a:t>
                      </a:r>
                      <a:endParaRPr lang="zh-CN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ISS</a:t>
                      </a:r>
                      <a:endParaRPr lang="zh-CN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TS</a:t>
                      </a:r>
                      <a:endParaRPr lang="zh-CN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SGA</a:t>
                      </a:r>
                      <a:endParaRPr lang="zh-CN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733658"/>
                  </a:ext>
                </a:extLst>
              </a:tr>
              <a:tr h="73559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注册临床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真实世界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注册临床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真实世界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注册临床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真实世界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注册临床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真实世界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219495"/>
                  </a:ext>
                </a:extLst>
              </a:tr>
              <a:tr h="991803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金赛增</a:t>
                      </a:r>
                      <a:r>
                        <a:rPr lang="en-US" altLang="zh-CN" b="1" dirty="0">
                          <a:solidFill>
                            <a:srgbClr val="0B1D7A"/>
                          </a:solidFill>
                          <a:latin typeface="Fira Mono Medium" panose="020B0609050000020004" pitchFamily="49" charset="0"/>
                          <a:ea typeface="Fira Mono Medium" panose="020B0609050000020004" pitchFamily="49" charset="0"/>
                        </a:rPr>
                        <a:t>®</a:t>
                      </a:r>
                      <a:endParaRPr lang="zh-CN" altLang="en-US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已获批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已有</a:t>
                      </a:r>
                      <a:r>
                        <a:rPr lang="en-US" altLang="zh-CN" sz="1600" dirty="0"/>
                        <a:t>5</a:t>
                      </a:r>
                      <a:r>
                        <a:rPr lang="zh-CN" altLang="en-US" sz="1600" dirty="0"/>
                        <a:t>年数据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已获批</a:t>
                      </a:r>
                    </a:p>
                    <a:p>
                      <a:pPr algn="ctr"/>
                      <a:endParaRPr lang="zh-CN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已有</a:t>
                      </a:r>
                      <a:r>
                        <a:rPr lang="en-US" altLang="zh-CN" sz="1600" dirty="0"/>
                        <a:t>2</a:t>
                      </a:r>
                      <a:r>
                        <a:rPr lang="zh-CN" altLang="en-US" sz="1600" dirty="0"/>
                        <a:t>年数据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已获批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已有</a:t>
                      </a:r>
                      <a:r>
                        <a:rPr lang="en-US" altLang="zh-CN" sz="1600" dirty="0"/>
                        <a:t>3</a:t>
                      </a:r>
                      <a:r>
                        <a:rPr lang="zh-CN" altLang="en-US" sz="1600" dirty="0"/>
                        <a:t>年数据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已完成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已有</a:t>
                      </a:r>
                      <a:r>
                        <a:rPr lang="en-US" altLang="zh-CN" sz="1600" dirty="0"/>
                        <a:t>4</a:t>
                      </a:r>
                      <a:r>
                        <a:rPr lang="zh-CN" altLang="en-US" sz="1600" dirty="0"/>
                        <a:t>年数据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495455"/>
                  </a:ext>
                </a:extLst>
              </a:tr>
              <a:tr h="105085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Y-PEG-</a:t>
                      </a:r>
                      <a:r>
                        <a:rPr lang="en-US" altLang="zh-CN" b="1" dirty="0" err="1"/>
                        <a:t>rhGH</a:t>
                      </a:r>
                      <a:endParaRPr lang="zh-CN" altLang="en-US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已获批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无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Ⅱ</a:t>
                      </a:r>
                      <a:r>
                        <a:rPr lang="zh-CN" altLang="en-US" sz="1600" dirty="0"/>
                        <a:t>期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无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Ⅱ</a:t>
                      </a:r>
                      <a:r>
                        <a:rPr lang="zh-CN" altLang="en-US" sz="1600" dirty="0"/>
                        <a:t>期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无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Ⅱ</a:t>
                      </a:r>
                      <a:r>
                        <a:rPr lang="zh-CN" altLang="en-US" sz="1600" dirty="0"/>
                        <a:t>期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无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38419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705438" y="946443"/>
            <a:ext cx="10781123" cy="869011"/>
          </a:xfrm>
          <a:prstGeom prst="roundRect">
            <a:avLst>
              <a:gd name="adj" fmla="val 9225"/>
            </a:avLst>
          </a:prstGeom>
          <a:noFill/>
          <a:ln w="6350">
            <a:gradFill>
              <a:gsLst>
                <a:gs pos="6000">
                  <a:srgbClr val="258BD6"/>
                </a:gs>
                <a:gs pos="100000">
                  <a:srgbClr val="C4E1F5"/>
                </a:gs>
              </a:gsLst>
              <a:lin ang="16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9795" y="1043527"/>
            <a:ext cx="10781123" cy="7719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主要终点结果（图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）：治疗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52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周，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HD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ΔHT-SDS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平均改善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0.98 SDS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，显著优于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LD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组和对照组（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P&lt;0.0001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）。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次要终点结果（图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）：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HD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组治疗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52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HV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改善了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5.88 cm/</a:t>
            </a:r>
            <a:r>
              <a:rPr lang="zh-CN" altLang="en-US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，达到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10.04 cm/</a:t>
            </a:r>
            <a:r>
              <a:rPr lang="zh-CN" altLang="en-US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1687" y="1910522"/>
            <a:ext cx="289623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图</a:t>
            </a:r>
            <a:r>
              <a:rPr lang="en-US" altLang="zh-CN" sz="1200" dirty="0">
                <a:cs typeface="+mn-ea"/>
                <a:sym typeface="+mn-lt"/>
              </a:rPr>
              <a:t>1-A</a:t>
            </a:r>
            <a:r>
              <a:rPr lang="zh-CN" altLang="en-US" sz="1200" dirty="0">
                <a:cs typeface="+mn-ea"/>
                <a:sym typeface="+mn-lt"/>
              </a:rPr>
              <a:t>：不同治疗组</a:t>
            </a:r>
            <a:r>
              <a:rPr lang="en-US" altLang="zh-CN" sz="1200" dirty="0">
                <a:cs typeface="+mn-ea"/>
                <a:sym typeface="+mn-lt"/>
              </a:rPr>
              <a:t>ΔHT-SDS</a:t>
            </a:r>
            <a:r>
              <a:rPr lang="zh-CN" altLang="en-US" sz="1200" dirty="0">
                <a:cs typeface="+mn-ea"/>
                <a:sym typeface="+mn-lt"/>
              </a:rPr>
              <a:t>比较</a:t>
            </a:r>
          </a:p>
        </p:txBody>
      </p:sp>
      <p:pic>
        <p:nvPicPr>
          <p:cNvPr id="7" name="图片 6" descr="未标题-2_画板 1 副本"/>
          <p:cNvPicPr>
            <a:picLocks noChangeAspect="1"/>
          </p:cNvPicPr>
          <p:nvPr/>
        </p:nvPicPr>
        <p:blipFill>
          <a:blip r:embed="rId4"/>
          <a:srcRect l="3774" t="16864" r="68509" b="10971"/>
          <a:stretch>
            <a:fillRect/>
          </a:stretch>
        </p:blipFill>
        <p:spPr>
          <a:xfrm>
            <a:off x="420757" y="2283267"/>
            <a:ext cx="2228215" cy="2939415"/>
          </a:xfrm>
          <a:prstGeom prst="rect">
            <a:avLst/>
          </a:prstGeom>
        </p:spPr>
      </p:pic>
      <p:pic>
        <p:nvPicPr>
          <p:cNvPr id="8" name="图片 7" descr="未标题-2_画板 1 副本 2"/>
          <p:cNvPicPr>
            <a:picLocks noChangeAspect="1"/>
          </p:cNvPicPr>
          <p:nvPr/>
        </p:nvPicPr>
        <p:blipFill>
          <a:blip r:embed="rId5"/>
          <a:srcRect l="5902" t="4405" r="12021" b="5015"/>
          <a:stretch>
            <a:fillRect/>
          </a:stretch>
        </p:blipFill>
        <p:spPr>
          <a:xfrm>
            <a:off x="7180972" y="2339782"/>
            <a:ext cx="4716780" cy="2783840"/>
          </a:xfrm>
          <a:prstGeom prst="rect">
            <a:avLst/>
          </a:prstGeom>
        </p:spPr>
      </p:pic>
      <p:pic>
        <p:nvPicPr>
          <p:cNvPr id="10" name="图片 9" descr="未标题-2_画板 1 副本"/>
          <p:cNvPicPr>
            <a:picLocks noChangeAspect="1"/>
          </p:cNvPicPr>
          <p:nvPr/>
        </p:nvPicPr>
        <p:blipFill>
          <a:blip r:embed="rId4"/>
          <a:srcRect l="30663" t="16864" r="5354" b="10971"/>
          <a:stretch>
            <a:fillRect/>
          </a:stretch>
        </p:blipFill>
        <p:spPr>
          <a:xfrm>
            <a:off x="2718187" y="2325812"/>
            <a:ext cx="4716145" cy="28124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51357" y="1910522"/>
            <a:ext cx="289623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图</a:t>
            </a:r>
            <a:r>
              <a:rPr lang="en-US" altLang="zh-CN" sz="1200" dirty="0">
                <a:cs typeface="+mn-ea"/>
                <a:sym typeface="+mn-lt"/>
              </a:rPr>
              <a:t>1-B</a:t>
            </a:r>
            <a:r>
              <a:rPr lang="zh-CN" altLang="en-US" sz="1200" dirty="0">
                <a:cs typeface="+mn-ea"/>
                <a:sym typeface="+mn-lt"/>
              </a:rPr>
              <a:t>：</a:t>
            </a:r>
            <a:r>
              <a:rPr lang="en-US" altLang="zh-CN" sz="1200" dirty="0">
                <a:cs typeface="+mn-ea"/>
                <a:sym typeface="+mn-lt"/>
              </a:rPr>
              <a:t>HT-SDS</a:t>
            </a:r>
            <a:r>
              <a:rPr lang="zh-CN" altLang="en-US" sz="1200" dirty="0">
                <a:cs typeface="+mn-ea"/>
                <a:sym typeface="+mn-lt"/>
              </a:rPr>
              <a:t>随时间变化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431282" y="1910522"/>
            <a:ext cx="289623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图</a:t>
            </a:r>
            <a:r>
              <a:rPr lang="en-US" altLang="zh-CN" sz="1200">
                <a:cs typeface="+mn-ea"/>
                <a:sym typeface="+mn-lt"/>
              </a:rPr>
              <a:t>2</a:t>
            </a:r>
            <a:r>
              <a:rPr lang="zh-CN" altLang="en-US" sz="1200">
                <a:cs typeface="+mn-ea"/>
                <a:sym typeface="+mn-lt"/>
              </a:rPr>
              <a:t>：</a:t>
            </a:r>
            <a:r>
              <a:rPr lang="en-US" altLang="zh-CN" sz="1200">
                <a:cs typeface="+mn-ea"/>
                <a:sym typeface="+mn-lt"/>
              </a:rPr>
              <a:t>HV</a:t>
            </a:r>
            <a:r>
              <a:rPr lang="zh-CN" altLang="en-US" sz="1200">
                <a:cs typeface="+mn-ea"/>
                <a:sym typeface="+mn-lt"/>
              </a:rPr>
              <a:t>随时间变化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3DEF38-623E-4996-8A17-DBBF4517E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>
                <a:sym typeface="+mn-lt"/>
              </a:rPr>
              <a:t>IS</a:t>
            </a:r>
            <a:r>
              <a:rPr lang="zh-CN" altLang="en-US" dirty="0">
                <a:sym typeface="+mn-lt"/>
              </a:rPr>
              <a:t>S Ⅱ期临床研究：治疗</a:t>
            </a:r>
            <a:r>
              <a:rPr lang="en-US" altLang="zh-CN" dirty="0">
                <a:sym typeface="+mn-lt"/>
              </a:rPr>
              <a:t> 52 </a:t>
            </a:r>
            <a:r>
              <a:rPr lang="zh-CN" altLang="en-US" dirty="0">
                <a:sym typeface="+mn-lt"/>
              </a:rPr>
              <a:t>周显著改善</a:t>
            </a:r>
            <a:r>
              <a:rPr lang="en-US" altLang="zh-CN" dirty="0">
                <a:sym typeface="+mn-lt"/>
              </a:rPr>
              <a:t>HT-SDS</a:t>
            </a:r>
            <a:r>
              <a:rPr lang="zh-CN" altLang="en-US" dirty="0">
                <a:sym typeface="+mn-lt"/>
              </a:rPr>
              <a:t>及</a:t>
            </a:r>
            <a:r>
              <a:rPr lang="en-US" altLang="zh-CN" dirty="0">
                <a:sym typeface="+mn-lt"/>
              </a:rPr>
              <a:t>HV</a:t>
            </a:r>
            <a:endParaRPr lang="zh-CN" altLang="en-US" dirty="0"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78623F-5253-4EE2-BF4C-CB8646EA43EA}"/>
              </a:ext>
            </a:extLst>
          </p:cNvPr>
          <p:cNvSpPr/>
          <p:nvPr/>
        </p:nvSpPr>
        <p:spPr>
          <a:xfrm>
            <a:off x="565136" y="5322986"/>
            <a:ext cx="10951952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评估中国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ISS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儿童每周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次注射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0.1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0.2 mg/kg PEG-</a:t>
            </a:r>
            <a:r>
              <a:rPr lang="en-US" altLang="zh-CN" sz="12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rhGH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的安全性和有效性。多中心、随机、对照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II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期临床研究，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个研究中心，共纳入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360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例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ISS Tanner Ⅰ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期儿童。按照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1:1:1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随机分配至金赛增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0.2mg/kg/w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0.1mg/kg/w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和空白对照组。研究主要终点为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ΔHT-SDS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，次要终点为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HV, IGF-1 SDS, IGF-1/IGFBP-3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，骨成熟度及安全性评价</a:t>
            </a:r>
          </a:p>
        </p:txBody>
      </p:sp>
    </p:spTree>
    <p:custDataLst>
      <p:tags r:id="rId1"/>
    </p:custData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9FD1BB-B77C-47BF-893F-65F807F206FE}"/>
              </a:ext>
            </a:extLst>
          </p:cNvPr>
          <p:cNvSpPr/>
          <p:nvPr/>
        </p:nvSpPr>
        <p:spPr>
          <a:xfrm>
            <a:off x="1079499" y="1757514"/>
            <a:ext cx="10086109" cy="25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关键信息：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经全球近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年验证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，无蓄积零抗体更安全，值得信赖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周起效，年化生长速率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13.41cm/y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，疗效全球最优，信心之选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全球唯一获批多适应症的长效生长激素，更多患者受益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D056C0-AF39-4582-B36C-EFF97442D3AC}"/>
              </a:ext>
            </a:extLst>
          </p:cNvPr>
          <p:cNvSpPr txBox="1"/>
          <p:nvPr/>
        </p:nvSpPr>
        <p:spPr>
          <a:xfrm>
            <a:off x="1079499" y="4511750"/>
            <a:ext cx="1008611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Slogan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：数十万临床验证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安全无蓄积，全球最优效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DE13394-1A08-4AF0-9D1E-D5F40557ECFD}"/>
              </a:ext>
            </a:extLst>
          </p:cNvPr>
          <p:cNvSpPr/>
          <p:nvPr/>
        </p:nvSpPr>
        <p:spPr>
          <a:xfrm>
            <a:off x="1079499" y="1024244"/>
            <a:ext cx="8674100" cy="66255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2800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slogan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和关键信息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9AB52AA-30B0-4869-9206-4A5DAFB9FF21}"/>
              </a:ext>
            </a:extLst>
          </p:cNvPr>
          <p:cNvSpPr txBox="1"/>
          <p:nvPr/>
        </p:nvSpPr>
        <p:spPr>
          <a:xfrm>
            <a:off x="833120" y="296389"/>
            <a:ext cx="288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医生端</a:t>
            </a:r>
          </a:p>
        </p:txBody>
      </p:sp>
    </p:spTree>
    <p:extLst>
      <p:ext uri="{BB962C8B-B14F-4D97-AF65-F5344CB8AC3E}">
        <p14:creationId xmlns:p14="http://schemas.microsoft.com/office/powerpoint/2010/main" val="394457116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: 圆角 19"/>
          <p:cNvSpPr/>
          <p:nvPr>
            <p:custDataLst>
              <p:tags r:id="rId1"/>
            </p:custDataLst>
          </p:nvPr>
        </p:nvSpPr>
        <p:spPr>
          <a:xfrm flipH="1">
            <a:off x="447040" y="1033780"/>
            <a:ext cx="11452860" cy="5260975"/>
          </a:xfrm>
          <a:prstGeom prst="roundRect">
            <a:avLst>
              <a:gd name="adj" fmla="val 2489"/>
            </a:avLst>
          </a:prstGeom>
          <a:solidFill>
            <a:sysClr val="window" lastClr="FFFFFF"/>
          </a:solidFill>
          <a:ln w="12700" cap="flat" cmpd="sng" algn="ctr">
            <a:solidFill>
              <a:srgbClr val="B7C7E0"/>
            </a:solidFill>
            <a:prstDash val="solid"/>
            <a:miter lim="800000"/>
          </a:ln>
          <a:effectLst/>
        </p:spPr>
        <p:txBody>
          <a:bodyPr lIns="576000" tIns="36000" rIns="576000" bIns="36000" rtlCol="0" anchor="ctr"/>
          <a:lstStyle/>
          <a:p>
            <a:endParaRPr lang="zh-CN" altLang="en-US" sz="2800" b="1" dirty="0">
              <a:solidFill>
                <a:srgbClr val="003894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ISS 2</a:t>
            </a:r>
            <a:r>
              <a:rPr lang="zh-CN" altLang="en-US" dirty="0"/>
              <a:t>年真实世界研究证实：长效</a:t>
            </a:r>
            <a:r>
              <a:rPr lang="en-US" altLang="zh-CN" dirty="0"/>
              <a:t>GH</a:t>
            </a:r>
            <a:r>
              <a:rPr lang="zh-CN" altLang="en-US" dirty="0"/>
              <a:t>疗效更优，且安全性良好</a:t>
            </a:r>
          </a:p>
        </p:txBody>
      </p:sp>
      <p:pic>
        <p:nvPicPr>
          <p:cNvPr id="5" name="图片 4" descr="ISS-20240703-Fig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545" y="1732915"/>
            <a:ext cx="5571490" cy="27730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0545" y="4617720"/>
            <a:ext cx="57308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两组治疗后身高速度均显著增加，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90204" charset="0"/>
                <a:sym typeface="+mn-ea"/>
              </a:rPr>
              <a:t>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90204" charset="0"/>
                <a:sym typeface="+mn-ea"/>
              </a:rPr>
              <a:t>PEG-rhGH组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90204" charset="0"/>
                <a:sym typeface="+mn-ea"/>
              </a:rPr>
              <a:t>HV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90204" charset="0"/>
                <a:sym typeface="+mn-ea"/>
              </a:rPr>
              <a:t>增加更明显</a:t>
            </a: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两年内，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PEG-rhGH组的生长速度均显著高于每日rhGH组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。两组的Ht SDS均有显著改善(P &lt; 0.001)。在开始治疗的两年内，接受PEG-rhGH的患者的平均变化为1.65±0.38，每日rhGH的患者的平均变化为1.50±0.36 (P = 0.001)。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0545" y="1154430"/>
            <a:ext cx="5571490" cy="414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400" b="1">
                <a:solidFill>
                  <a:schemeClr val="accent1">
                    <a:lumMod val="75000"/>
                  </a:schemeClr>
                </a:solidFill>
                <a:sym typeface="+mn-ea"/>
              </a:rPr>
              <a:t>PEG-rhGH对身高追赶效果较每日rhGH组有统计学优势</a:t>
            </a:r>
          </a:p>
        </p:txBody>
      </p:sp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6522720" y="1729740"/>
          <a:ext cx="5205730" cy="2566670"/>
        </p:xfrm>
        <a:graphic>
          <a:graphicData uri="http://schemas.openxmlformats.org/drawingml/2006/table">
            <a:tbl>
              <a:tblPr/>
              <a:tblGrid>
                <a:gridCol w="1052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200" b="1"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结果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200" b="1"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时间窗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PEG-rhGH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Daily rhGH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P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value</a:t>
                      </a:r>
                      <a:endParaRPr lang="en-US" altLang="en-US" sz="1200" b="1" i="1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生长速度</a:t>
                      </a:r>
                    </a:p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(cm/year)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Month 0~6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11.03±1.91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10.72±1.53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0.38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Month 7~12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10.22±1.67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8.92±1.31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&lt;0.001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Year 1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10.59±1.37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9.80±1.05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0.002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Year 2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8.75±0.86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8.03±0.89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&lt;0.001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Ht SDS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变化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Month 0~6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0.60±0.30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0.56±0.20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0.442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Month 7~12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0.54±0.31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0.38±0.18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0.006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Year 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1.06±0.30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0.94±0.26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0.039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Year 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0.66±0.27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0.56±0.17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0.046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2</a:t>
                      </a:r>
                      <a:r>
                        <a:rPr lang="zh-CN" alt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年观察期间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1.65±0.38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1.50±0.36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Times New Roman" panose="02020503050405090304" pitchFamily="18" charset="0"/>
                          <a:cs typeface="Times New Roman" panose="02020503050405090304" pitchFamily="18" charset="0"/>
                        </a:rPr>
                        <a:t>0.001</a:t>
                      </a:r>
                      <a:endParaRPr lang="en-US" altLang="en-US" sz="1200" b="1">
                        <a:solidFill>
                          <a:srgbClr val="FF0000"/>
                        </a:solidFill>
                        <a:latin typeface="Times New Roman" panose="020205030504050903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387465" y="4580890"/>
            <a:ext cx="5547995" cy="14908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给药剂量高达0.3 mg/kg/周，耐受性仍良好。</a:t>
            </a: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该研究表明，与GHD使用的标准剂量相比，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更高的剂量可能更适合ISS人群，以实现有效的追赶生长，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并强调了在实际临床实践中及时调整剂量的重要性。</a:t>
            </a: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对于医疗保健专业人员来说，仔细评估和确定ISS患者PEG-rhGH的最佳剂量是至关重要的。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52870" y="1170105"/>
            <a:ext cx="5275580" cy="38266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400" b="1">
                <a:sym typeface="+mn-ea"/>
              </a:rPr>
              <a:t>PEG-rhGH治疗需足剂量，0.3 mg/kg/</a:t>
            </a:r>
            <a:r>
              <a:rPr lang="en-US" altLang="zh-CN" sz="1400" b="1">
                <a:sym typeface="+mn-ea"/>
              </a:rPr>
              <a:t>w</a:t>
            </a:r>
            <a:r>
              <a:rPr lang="zh-CN" altLang="en-US" sz="1400" b="1">
                <a:sym typeface="+mn-ea"/>
              </a:rPr>
              <a:t>仍耐受良好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74955" y="6437630"/>
            <a:ext cx="7986395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700" dirty="0">
                <a:solidFill>
                  <a:schemeClr val="bg1">
                    <a:lumMod val="50000"/>
                  </a:schemeClr>
                </a:solidFill>
                <a:sym typeface="+mn-ea"/>
              </a:rPr>
              <a:t>Eur J Pediatr.2024 Oct;183(10):4531-4539.</a:t>
            </a:r>
            <a:endParaRPr lang="en-GB" altLang="zh-CN" sz="70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54C5771-5A2B-493E-88F1-013CC0E0EE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zh-CN" dirty="0"/>
              <a:t>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II</a:t>
            </a:r>
            <a:r>
              <a:rPr kumimoji="1" lang="zh-CN" altLang="en-US" dirty="0"/>
              <a:t>期研究：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HV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8.015 cm/y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SDS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0.636 SD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596841-DE77-43F2-A92C-66A5E98A3BE8}"/>
              </a:ext>
            </a:extLst>
          </p:cNvPr>
          <p:cNvSpPr txBox="1"/>
          <p:nvPr/>
        </p:nvSpPr>
        <p:spPr>
          <a:xfrm>
            <a:off x="889981" y="1107576"/>
            <a:ext cx="43429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003894"/>
              </a:buClr>
              <a:buSzPct val="80000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周后，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Ht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SDS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改善量为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0.636 SD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C78017-7A55-49E3-ACF1-D80172DE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01" y="1766564"/>
            <a:ext cx="4970453" cy="32190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F58D66-9C75-4CCB-9327-FBF4A33DF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769" y="1700047"/>
            <a:ext cx="5115072" cy="32855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BABE747-142D-4BD6-8574-E98DFAC8A093}"/>
              </a:ext>
            </a:extLst>
          </p:cNvPr>
          <p:cNvSpPr txBox="1"/>
          <p:nvPr/>
        </p:nvSpPr>
        <p:spPr>
          <a:xfrm>
            <a:off x="6614194" y="1076799"/>
            <a:ext cx="468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HV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4.643 cm/y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，达到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8.015 cm/y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CDFB0E-A651-46A6-826A-BDB9CC534BDE}"/>
              </a:ext>
            </a:extLst>
          </p:cNvPr>
          <p:cNvSpPr/>
          <p:nvPr/>
        </p:nvSpPr>
        <p:spPr>
          <a:xfrm>
            <a:off x="489316" y="5544207"/>
            <a:ext cx="11213368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  <a:buSzPct val="99000"/>
              <a:defRPr/>
            </a:pP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评估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PEG-</a:t>
            </a:r>
            <a:r>
              <a:rPr lang="en-US" altLang="zh-CN" sz="14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rhGH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注射液治疗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Turner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综合征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矮小患儿的有效性和安全性。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实际开展的中心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: 8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家 有儿科内分泌专科的医院。实际纳入患者数：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180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例 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TS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患者。主要终点指标：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患者治疗结束时（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周）的身高标准差积分（</a:t>
            </a:r>
            <a:r>
              <a:rPr lang="en-GB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 SDS</a:t>
            </a:r>
            <a:r>
              <a:rPr lang="zh-CN" altLang="en-GB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次要终点指标 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(52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周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): 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身高，生长速率，骨成熟情况，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IGF-1/IGFBP3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摩尔比</a:t>
            </a:r>
            <a:endParaRPr lang="en-US" altLang="zh-CN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3648088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3560" y="58420"/>
            <a:ext cx="10855325" cy="736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sz="2800" b="1" spc="300" dirty="0">
              <a:solidFill>
                <a:schemeClr val="accent1">
                  <a:lumMod val="50000"/>
                </a:schemeClr>
              </a:solidFill>
              <a:uFillTx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74914" y="873760"/>
            <a:ext cx="10789389" cy="1599933"/>
          </a:xfrm>
          <a:prstGeom prst="roundRect">
            <a:avLst>
              <a:gd name="adj" fmla="val 9225"/>
            </a:avLst>
          </a:prstGeom>
          <a:noFill/>
          <a:ln w="6350">
            <a:gradFill>
              <a:gsLst>
                <a:gs pos="6000">
                  <a:srgbClr val="258BD6"/>
                </a:gs>
                <a:gs pos="100000">
                  <a:srgbClr val="C4E1F5"/>
                </a:gs>
              </a:gsLst>
              <a:lin ang="16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3029" y="914400"/>
            <a:ext cx="10593161" cy="17589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主要终点结果（图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）：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治疗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HD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ΔHT-SDS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显著高于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LD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ΔHT-SDS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：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0.92 SDS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vs. 0.51 SDS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P&lt;0.0001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）；与基线相比，两组的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HT-SDS</a:t>
            </a:r>
            <a:r>
              <a:rPr lang="zh-CN" altLang="en-US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显著提高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次要终点结果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（图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）：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在第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HD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LD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组患者的年化平均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HV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分别为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9.94 </a:t>
            </a:r>
            <a:r>
              <a:rPr lang="en-US" altLang="en-US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±</a:t>
            </a:r>
            <a:r>
              <a:rPr lang="en-US" altLang="zh-CN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1.55 cm/</a:t>
            </a:r>
            <a:r>
              <a:rPr lang="zh-CN" altLang="en-US" sz="1400" b="1" dirty="0">
                <a:solidFill>
                  <a:srgbClr val="B18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8.37 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±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1.50 cm/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年（组间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值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&lt; 0.0001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7800" y="2713990"/>
            <a:ext cx="289623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图</a:t>
            </a:r>
            <a:r>
              <a:rPr lang="en-US" altLang="zh-CN" sz="1200">
                <a:cs typeface="+mn-ea"/>
                <a:sym typeface="+mn-lt"/>
              </a:rPr>
              <a:t>1-A</a:t>
            </a:r>
            <a:r>
              <a:rPr lang="zh-CN" altLang="en-US" sz="1200">
                <a:cs typeface="+mn-ea"/>
                <a:sym typeface="+mn-lt"/>
              </a:rPr>
              <a:t>：两组</a:t>
            </a:r>
            <a:r>
              <a:rPr lang="en-US" altLang="zh-CN" sz="1200">
                <a:cs typeface="+mn-ea"/>
                <a:sym typeface="+mn-lt"/>
              </a:rPr>
              <a:t>ΔHT-SDS</a:t>
            </a:r>
            <a:r>
              <a:rPr lang="zh-CN" altLang="en-US" sz="1200">
                <a:cs typeface="+mn-ea"/>
                <a:sym typeface="+mn-lt"/>
              </a:rPr>
              <a:t>的比较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501390" y="2713990"/>
            <a:ext cx="289623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图</a:t>
            </a:r>
            <a:r>
              <a:rPr lang="en-US" altLang="zh-CN" sz="1200">
                <a:cs typeface="+mn-ea"/>
                <a:sym typeface="+mn-lt"/>
              </a:rPr>
              <a:t>1-B</a:t>
            </a:r>
            <a:r>
              <a:rPr lang="zh-CN" altLang="en-US" sz="1200">
                <a:cs typeface="+mn-ea"/>
                <a:sym typeface="+mn-lt"/>
              </a:rPr>
              <a:t>：两组</a:t>
            </a:r>
            <a:r>
              <a:rPr lang="en-US" altLang="zh-CN" sz="1200">
                <a:cs typeface="+mn-ea"/>
                <a:sym typeface="+mn-lt"/>
              </a:rPr>
              <a:t> HT-SDS</a:t>
            </a:r>
            <a:r>
              <a:rPr lang="zh-CN" altLang="en-US" sz="1200">
                <a:cs typeface="+mn-ea"/>
                <a:sym typeface="+mn-lt"/>
              </a:rPr>
              <a:t>变化比较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348345" y="2713990"/>
            <a:ext cx="289623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图</a:t>
            </a:r>
            <a:r>
              <a:rPr lang="en-US" altLang="zh-CN" sz="1200">
                <a:cs typeface="+mn-ea"/>
                <a:sym typeface="+mn-lt"/>
              </a:rPr>
              <a:t>2</a:t>
            </a:r>
            <a:r>
              <a:rPr lang="zh-CN" altLang="en-US" sz="1200">
                <a:cs typeface="+mn-ea"/>
                <a:sym typeface="+mn-lt"/>
              </a:rPr>
              <a:t>：两组</a:t>
            </a:r>
            <a:r>
              <a:rPr lang="en-US" altLang="zh-CN" sz="1200">
                <a:cs typeface="+mn-ea"/>
                <a:sym typeface="+mn-lt"/>
              </a:rPr>
              <a:t>HV</a:t>
            </a:r>
            <a:r>
              <a:rPr lang="zh-CN" altLang="en-US" sz="1200">
                <a:cs typeface="+mn-ea"/>
                <a:sym typeface="+mn-lt"/>
              </a:rPr>
              <a:t>比较</a:t>
            </a:r>
          </a:p>
        </p:txBody>
      </p:sp>
      <p:pic>
        <p:nvPicPr>
          <p:cNvPr id="8" name="图片 7" descr="SGA_画板 1 副本"/>
          <p:cNvPicPr>
            <a:picLocks noChangeAspect="1"/>
          </p:cNvPicPr>
          <p:nvPr/>
        </p:nvPicPr>
        <p:blipFill>
          <a:blip r:embed="rId4"/>
          <a:srcRect l="6423" t="18493" r="4601" b="13014"/>
          <a:stretch>
            <a:fillRect/>
          </a:stretch>
        </p:blipFill>
        <p:spPr>
          <a:xfrm>
            <a:off x="459105" y="2999740"/>
            <a:ext cx="6552565" cy="2857500"/>
          </a:xfrm>
          <a:prstGeom prst="rect">
            <a:avLst/>
          </a:prstGeom>
        </p:spPr>
      </p:pic>
      <p:pic>
        <p:nvPicPr>
          <p:cNvPr id="10" name="图片 9" descr="SGA_画板 1 副本 2"/>
          <p:cNvPicPr>
            <a:picLocks noChangeAspect="1"/>
          </p:cNvPicPr>
          <p:nvPr/>
        </p:nvPicPr>
        <p:blipFill>
          <a:blip r:embed="rId5"/>
          <a:srcRect l="5727" t="9858" r="3818" b="8862"/>
          <a:stretch>
            <a:fillRect/>
          </a:stretch>
        </p:blipFill>
        <p:spPr>
          <a:xfrm>
            <a:off x="6849745" y="3141345"/>
            <a:ext cx="5342255" cy="2617470"/>
          </a:xfrm>
          <a:prstGeom prst="rect">
            <a:avLst/>
          </a:prstGeo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AB070-2C93-494A-8840-1D39AD9D33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/>
              <a:t>SGAⅡ</a:t>
            </a:r>
            <a:r>
              <a:rPr lang="zh-CN" altLang="en-US"/>
              <a:t>期研究：</a:t>
            </a:r>
            <a:r>
              <a:rPr lang="zh-CN" altLang="en-US">
                <a:sym typeface="+mn-lt"/>
              </a:rPr>
              <a:t>两种剂量在</a:t>
            </a:r>
            <a:r>
              <a:rPr lang="en-US" altLang="zh-CN">
                <a:sym typeface="+mn-lt"/>
              </a:rPr>
              <a:t>SGA</a:t>
            </a:r>
            <a:r>
              <a:rPr lang="zh-CN" altLang="en-US">
                <a:sym typeface="+mn-lt"/>
              </a:rPr>
              <a:t>矮小儿童中均有效，</a:t>
            </a:r>
            <a:r>
              <a:rPr lang="en-US" altLang="zh-CN">
                <a:sym typeface="+mn-lt"/>
              </a:rPr>
              <a:t>0.2mg/kg/</a:t>
            </a:r>
            <a:r>
              <a:rPr lang="zh-CN" altLang="en-US">
                <a:sym typeface="+mn-lt"/>
              </a:rPr>
              <a:t>周剂量组疗效更优</a:t>
            </a:r>
            <a:endParaRPr lang="zh-CN" altLang="en-US" dirty="0"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B4A5C6-3C32-4384-9E13-452B7FF41BE7}"/>
              </a:ext>
            </a:extLst>
          </p:cNvPr>
          <p:cNvSpPr/>
          <p:nvPr/>
        </p:nvSpPr>
        <p:spPr>
          <a:xfrm>
            <a:off x="453390" y="5857240"/>
            <a:ext cx="11145052" cy="85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评估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PEG-</a:t>
            </a:r>
            <a:r>
              <a:rPr lang="en-US" altLang="zh-CN" sz="14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rhGH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治疗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SGA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矮小儿童的有效性、安全性及最佳剂量。多中心、随机、开放标签、</a:t>
            </a:r>
            <a:r>
              <a:rPr lang="en-US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Ⅱ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期临床研究。共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家研究中心，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96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例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SGA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矮小儿童，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Tanner Ⅰ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期，分为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0.2mg/kg/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0.1mg/kg/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周剂量组，主要终点为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52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周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ΔHT-SDS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，次要终点为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HV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，骨成熟情况，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IGF-1/IGFBP-3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IGF SDS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，不良事件</a:t>
            </a:r>
          </a:p>
        </p:txBody>
      </p:sp>
    </p:spTree>
    <p:custDataLst>
      <p:tags r:id="rId1"/>
    </p:custData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886E8-3634-3829-4312-0698DD97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3">
            <a:extLst>
              <a:ext uri="{FF2B5EF4-FFF2-40B4-BE49-F238E27FC236}">
                <a16:creationId xmlns:a16="http://schemas.microsoft.com/office/drawing/2014/main" id="{2A7DEA9A-5B56-CE9C-B20E-DDA085AE3831}"/>
              </a:ext>
            </a:extLst>
          </p:cNvPr>
          <p:cNvSpPr txBox="1">
            <a:spLocks/>
          </p:cNvSpPr>
          <p:nvPr/>
        </p:nvSpPr>
        <p:spPr>
          <a:xfrm>
            <a:off x="1036948" y="430868"/>
            <a:ext cx="10275217" cy="51026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 CN Light" panose="020B0500000000000000" pitchFamily="34" charset="-122"/>
                <a:ea typeface="思源黑体 CN Light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长效差异化关键信息主要内容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b="1" baseline="30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slogan</a:t>
            </a: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和关键信息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核心幻灯片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直击竞品话术（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552559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2F1867B-0771-3F71-630F-AB07FAF91A39}"/>
              </a:ext>
            </a:extLst>
          </p:cNvPr>
          <p:cNvSpPr txBox="1"/>
          <p:nvPr/>
        </p:nvSpPr>
        <p:spPr>
          <a:xfrm>
            <a:off x="599705" y="1238820"/>
            <a:ext cx="11071363" cy="274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的存在主要为规避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专利，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结构具有天然缺陷，成药性差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结构缺陷导致半衰期不稳定（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53.4-200h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），个体差异大，无法准确评估体内实际药物浓度，极易蓄积，存在极大的安全性风险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说明书证实其不良反应发生率高，且新增多种不良反应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796CDB-CB24-4460-B41C-A554D359FAF6}"/>
              </a:ext>
            </a:extLst>
          </p:cNvPr>
          <p:cNvSpPr/>
          <p:nvPr/>
        </p:nvSpPr>
        <p:spPr>
          <a:xfrm>
            <a:off x="964208" y="95219"/>
            <a:ext cx="8674100" cy="66255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直击竞品的要点（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163637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90AB00B-453D-4AC3-A8FC-F4CC1DEB820D}"/>
              </a:ext>
            </a:extLst>
          </p:cNvPr>
          <p:cNvSpPr txBox="1"/>
          <p:nvPr/>
        </p:nvSpPr>
        <p:spPr>
          <a:xfrm>
            <a:off x="3078480" y="2570480"/>
            <a:ext cx="618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Q&amp;A</a:t>
            </a:r>
            <a:endParaRPr lang="zh-CN" altLang="en-US" sz="7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306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1672127-581E-B2B7-1FBB-D3CB09310EFF}"/>
              </a:ext>
            </a:extLst>
          </p:cNvPr>
          <p:cNvSpPr txBox="1"/>
          <p:nvPr/>
        </p:nvSpPr>
        <p:spPr>
          <a:xfrm>
            <a:off x="2107923" y="2273879"/>
            <a:ext cx="7785321" cy="176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10000"/>
              </a:lnSpc>
              <a:buFont typeface="+mj-lt"/>
              <a:buAutoNum type="arabicPeriod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作为新上市的长效生长激素，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是新一代长效？半衰期更长优势？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06743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27ECB-C537-88FD-2D36-A5388A12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3987B3-2C46-9791-D920-8A1F8CB3F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dirty="0"/>
              <a:t>Y-PEG-</a:t>
            </a:r>
            <a:r>
              <a:rPr lang="en-US" altLang="zh-CN" dirty="0" err="1"/>
              <a:t>rhGH</a:t>
            </a:r>
            <a:r>
              <a:rPr lang="zh-CN" altLang="en-US" dirty="0"/>
              <a:t>分子结构缺陷决定其无法维持稳定的半衰期，疗效安全性均不稳定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5545ED-23DE-EC97-BA04-784CA1C1A970}"/>
              </a:ext>
            </a:extLst>
          </p:cNvPr>
          <p:cNvSpPr/>
          <p:nvPr/>
        </p:nvSpPr>
        <p:spPr>
          <a:xfrm>
            <a:off x="643108" y="978531"/>
            <a:ext cx="7562637" cy="46166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Y-PEG-</a:t>
            </a:r>
            <a:r>
              <a:rPr kumimoji="1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rhGH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分子结构造成半衰期不稳定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3646C7-D02A-C521-3139-8D6F99EEFC51}"/>
              </a:ext>
            </a:extLst>
          </p:cNvPr>
          <p:cNvSpPr/>
          <p:nvPr/>
        </p:nvSpPr>
        <p:spPr>
          <a:xfrm>
            <a:off x="674915" y="4328826"/>
            <a:ext cx="3339101" cy="431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部分患者疗效差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7940E90-2C90-D8E7-C67D-B469B6E45BBF}"/>
              </a:ext>
            </a:extLst>
          </p:cNvPr>
          <p:cNvSpPr/>
          <p:nvPr/>
        </p:nvSpPr>
        <p:spPr>
          <a:xfrm>
            <a:off x="674915" y="4891056"/>
            <a:ext cx="3339101" cy="1267901"/>
          </a:xfrm>
          <a:prstGeom prst="roundRect">
            <a:avLst>
              <a:gd name="adj" fmla="val 694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由于个体差异巨大，为了保障安全性，只能牺牲疗效选择较小给药剂量，对于体内半衰期较短的个体来说，低剂量不足以发挥满意疗效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FEFED9A-5846-60EE-518D-6617A042B7A6}"/>
              </a:ext>
            </a:extLst>
          </p:cNvPr>
          <p:cNvSpPr/>
          <p:nvPr/>
        </p:nvSpPr>
        <p:spPr>
          <a:xfrm>
            <a:off x="4343205" y="4343566"/>
            <a:ext cx="3339101" cy="4167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不良反应增加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FC74D2C-199E-3B42-C576-E8F66A01F600}"/>
              </a:ext>
            </a:extLst>
          </p:cNvPr>
          <p:cNvSpPr/>
          <p:nvPr/>
        </p:nvSpPr>
        <p:spPr>
          <a:xfrm>
            <a:off x="4321229" y="4891056"/>
            <a:ext cx="3339101" cy="1267901"/>
          </a:xfrm>
          <a:prstGeom prst="roundRect">
            <a:avLst>
              <a:gd name="adj" fmla="val 5692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而对于半衰期长的个体来说，药物可能在体内蓄积浓度过高，引发毒性反应（如肝损伤等），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Y-PEG-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rhGH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说明书显示了新增多种不良反应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8C61BDC-386E-5422-C59B-0048DB20B9A7}"/>
              </a:ext>
            </a:extLst>
          </p:cNvPr>
          <p:cNvSpPr/>
          <p:nvPr/>
        </p:nvSpPr>
        <p:spPr>
          <a:xfrm>
            <a:off x="7957155" y="4328826"/>
            <a:ext cx="3393443" cy="431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剂量调整有风险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3DA1191-8AB9-7244-E192-6BA139A112F7}"/>
              </a:ext>
            </a:extLst>
          </p:cNvPr>
          <p:cNvSpPr/>
          <p:nvPr/>
        </p:nvSpPr>
        <p:spPr>
          <a:xfrm>
            <a:off x="7957155" y="4891056"/>
            <a:ext cx="3393443" cy="1267901"/>
          </a:xfrm>
          <a:prstGeom prst="roundRect">
            <a:avLst>
              <a:gd name="adj" fmla="val 5692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医生难以根据固定剂量或固定给药间隔预测药物在体内的浓度变化，如无法做到个体血药浓度监测，则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疗效和安全性面临“开盲盒”境地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71A797D3-AECC-A760-425F-9CEC210FA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236491"/>
              </p:ext>
            </p:extLst>
          </p:nvPr>
        </p:nvGraphicFramePr>
        <p:xfrm>
          <a:off x="674914" y="1440196"/>
          <a:ext cx="10782914" cy="2204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152">
                  <a:extLst>
                    <a:ext uri="{9D8B030D-6E8A-4147-A177-3AD203B41FA5}">
                      <a16:colId xmlns:a16="http://schemas.microsoft.com/office/drawing/2014/main" val="3589805591"/>
                    </a:ext>
                  </a:extLst>
                </a:gridCol>
                <a:gridCol w="4431250">
                  <a:extLst>
                    <a:ext uri="{9D8B030D-6E8A-4147-A177-3AD203B41FA5}">
                      <a16:colId xmlns:a16="http://schemas.microsoft.com/office/drawing/2014/main" val="2477205223"/>
                    </a:ext>
                  </a:extLst>
                </a:gridCol>
                <a:gridCol w="1542670">
                  <a:extLst>
                    <a:ext uri="{9D8B030D-6E8A-4147-A177-3AD203B41FA5}">
                      <a16:colId xmlns:a16="http://schemas.microsoft.com/office/drawing/2014/main" val="3692795168"/>
                    </a:ext>
                  </a:extLst>
                </a:gridCol>
                <a:gridCol w="1611624">
                  <a:extLst>
                    <a:ext uri="{9D8B030D-6E8A-4147-A177-3AD203B41FA5}">
                      <a16:colId xmlns:a16="http://schemas.microsoft.com/office/drawing/2014/main" val="4293283621"/>
                    </a:ext>
                  </a:extLst>
                </a:gridCol>
                <a:gridCol w="2250218">
                  <a:extLst>
                    <a:ext uri="{9D8B030D-6E8A-4147-A177-3AD203B41FA5}">
                      <a16:colId xmlns:a16="http://schemas.microsoft.com/office/drawing/2014/main" val="3636437046"/>
                    </a:ext>
                  </a:extLst>
                </a:gridCol>
              </a:tblGrid>
              <a:tr h="425932">
                <a:tc>
                  <a:txBody>
                    <a:bodyPr/>
                    <a:lstStyle/>
                    <a:p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结构特点总结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半衰期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半衰期特点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1669796"/>
                  </a:ext>
                </a:extLst>
              </a:tr>
              <a:tr h="813144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U-PEG-</a:t>
                      </a:r>
                      <a:r>
                        <a:rPr lang="en-US" altLang="zh-CN" sz="1600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9388" indent="-1793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实现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100%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纯度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PEG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量产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9388" indent="-1793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U-PEG-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rhGH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修饰位点更均一，半衰期更稳定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9388" indent="-1793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一键双链，合成步骤少易纯化，解离更彻底，半衰期稳定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32.19 ± 4.58h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正态分布，偏差不大，稳定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1460423"/>
                  </a:ext>
                </a:extLst>
              </a:tr>
              <a:tr h="965190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Y-PEG-</a:t>
                      </a:r>
                      <a:r>
                        <a:rPr lang="en-US" altLang="zh-CN" sz="1600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纯度不足，导致分子量和分子结构有差异</a:t>
                      </a:r>
                    </a:p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修饰位点杂乱，不同修饰位点的分子具有不同的半衰期</a:t>
                      </a:r>
                    </a:p>
                    <a:p>
                      <a:pPr marL="179388" indent="-179388">
                        <a:buFont typeface="+mj-lt"/>
                        <a:buAutoNum type="arabicPeriod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清除过程需要经过多步解离，难以一次性清除，或导致单链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PEG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残留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53.4-200h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个体差异巨大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，只能呈现范围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3312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4E344872-ABDC-159B-CDBB-00FBECA5F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38" b="64551" l="14258" r="85742">
                        <a14:foregroundMark x1="25879" y1="63184" x2="25879" y2="63184"/>
                        <a14:foregroundMark x1="78320" y1="63574" x2="78320" y2="63574"/>
                        <a14:foregroundMark x1="20117" y1="63770" x2="20117" y2="63770"/>
                        <a14:foregroundMark x1="14258" y1="64551" x2="14258" y2="64551"/>
                        <a14:foregroundMark x1="85742" y1="64355" x2="85742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8717" r="8281" b="33689"/>
          <a:stretch>
            <a:fillRect/>
          </a:stretch>
        </p:blipFill>
        <p:spPr>
          <a:xfrm>
            <a:off x="7710136" y="1823633"/>
            <a:ext cx="1407382" cy="8241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6B2B587-8406-D72F-E463-8A76E691A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8"/>
          <a:stretch>
            <a:fillRect/>
          </a:stretch>
        </p:blipFill>
        <p:spPr>
          <a:xfrm>
            <a:off x="7895311" y="2739434"/>
            <a:ext cx="838206" cy="89096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20CE482-F043-C728-EB6B-ECA331740A12}"/>
              </a:ext>
            </a:extLst>
          </p:cNvPr>
          <p:cNvSpPr/>
          <p:nvPr/>
        </p:nvSpPr>
        <p:spPr>
          <a:xfrm>
            <a:off x="643108" y="3867161"/>
            <a:ext cx="10707489" cy="46166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Y-PEG-</a:t>
            </a:r>
            <a:r>
              <a:rPr kumimoji="1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rhGH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半衰期不稳定可能带来疗效及安全性的不可预测</a:t>
            </a:r>
          </a:p>
        </p:txBody>
      </p:sp>
    </p:spTree>
    <p:extLst>
      <p:ext uri="{BB962C8B-B14F-4D97-AF65-F5344CB8AC3E}">
        <p14:creationId xmlns:p14="http://schemas.microsoft.com/office/powerpoint/2010/main" val="3265960995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74F30-6C80-06D6-DD3A-98279D9F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7743231-7EA9-C4E3-0D42-A3F19EEB3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890" y="218605"/>
            <a:ext cx="11167767" cy="603348"/>
          </a:xfrm>
        </p:spPr>
        <p:txBody>
          <a:bodyPr>
            <a:normAutofit/>
          </a:bodyPr>
          <a:lstStyle/>
          <a:p>
            <a:pPr fontAlgn="ctr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28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说明书证实半衰期不稳定带来的安全性风险增加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C0ACB2D-CBE3-112E-096D-826F56689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48369"/>
              </p:ext>
            </p:extLst>
          </p:nvPr>
        </p:nvGraphicFramePr>
        <p:xfrm>
          <a:off x="661282" y="1804367"/>
          <a:ext cx="10869433" cy="4757588"/>
        </p:xfrm>
        <a:graphic>
          <a:graphicData uri="http://schemas.openxmlformats.org/drawingml/2006/table">
            <a:tbl>
              <a:tblPr/>
              <a:tblGrid>
                <a:gridCol w="1487865">
                  <a:extLst>
                    <a:ext uri="{9D8B030D-6E8A-4147-A177-3AD203B41FA5}">
                      <a16:colId xmlns:a16="http://schemas.microsoft.com/office/drawing/2014/main" val="3065836033"/>
                    </a:ext>
                  </a:extLst>
                </a:gridCol>
                <a:gridCol w="1680600">
                  <a:extLst>
                    <a:ext uri="{9D8B030D-6E8A-4147-A177-3AD203B41FA5}">
                      <a16:colId xmlns:a16="http://schemas.microsoft.com/office/drawing/2014/main" val="436490533"/>
                    </a:ext>
                  </a:extLst>
                </a:gridCol>
                <a:gridCol w="2012925">
                  <a:extLst>
                    <a:ext uri="{9D8B030D-6E8A-4147-A177-3AD203B41FA5}">
                      <a16:colId xmlns:a16="http://schemas.microsoft.com/office/drawing/2014/main" val="1384930903"/>
                    </a:ext>
                  </a:extLst>
                </a:gridCol>
                <a:gridCol w="5688043">
                  <a:extLst>
                    <a:ext uri="{9D8B030D-6E8A-4147-A177-3AD203B41FA5}">
                      <a16:colId xmlns:a16="http://schemas.microsoft.com/office/drawing/2014/main" val="3764988615"/>
                    </a:ext>
                  </a:extLst>
                </a:gridCol>
              </a:tblGrid>
              <a:tr h="97341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长效生长激素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金赛增</a:t>
                      </a:r>
                      <a:r>
                        <a:rPr lang="en-US" altLang="zh-CN" sz="1200" b="1" i="0" u="none" strike="noStrike" kern="1200" baseline="300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®</a:t>
                      </a:r>
                      <a:endParaRPr lang="zh-CN" altLang="en-US" sz="1200" b="1" i="0" u="none" strike="noStrike" kern="1200" baseline="300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Y-PEG-</a:t>
                      </a:r>
                      <a:r>
                        <a:rPr lang="en-US" altLang="zh-CN" sz="12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rhGH</a:t>
                      </a:r>
                      <a:endParaRPr lang="zh-CN" altLang="en-US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708" marR="2708" marT="2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554652"/>
                  </a:ext>
                </a:extLst>
              </a:tr>
              <a:tr h="10912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不良反应发生率</a:t>
                      </a:r>
                      <a:endParaRPr lang="en-US" altLang="zh-CN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（数据来源：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GHD Ⅲ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期临床）</a:t>
                      </a:r>
                      <a:endParaRPr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2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严重不良反应</a:t>
                      </a:r>
                      <a:endParaRPr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5"/>
                        </a:spcBef>
                      </a:pPr>
                      <a:r>
                        <a:rPr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0"/>
                        </a:spcBef>
                      </a:pPr>
                      <a:r>
                        <a:rPr sz="11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54771"/>
                  </a:ext>
                </a:extLst>
              </a:tr>
              <a:tr h="138985">
                <a:tc vMerge="1">
                  <a:txBody>
                    <a:bodyPr/>
                    <a:lstStyle/>
                    <a:p>
                      <a:pPr marL="12763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2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导致停药的不良事件</a:t>
                      </a:r>
                      <a:endParaRPr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5"/>
                        </a:spcBef>
                      </a:pPr>
                      <a:r>
                        <a:rPr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15"/>
                        </a:lnSpc>
                        <a:spcBef>
                          <a:spcPts val="0"/>
                        </a:spcBef>
                      </a:pPr>
                      <a:r>
                        <a:rPr sz="1100" b="0" i="0" u="none" strike="noStrike" kern="1200" dirty="0" err="1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暂时停药</a:t>
                      </a:r>
                      <a:r>
                        <a:rPr sz="11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 10.0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%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sz="1100" b="0" i="0" u="none" strike="noStrike" kern="1200" dirty="0" err="1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永久停药</a:t>
                      </a:r>
                      <a:r>
                        <a:rPr sz="11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 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485187"/>
                  </a:ext>
                </a:extLst>
              </a:tr>
              <a:tr h="272916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不良反应谱  </a:t>
                      </a:r>
                      <a:endParaRPr lang="en-US" altLang="zh-CN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（数据来源：药品说明书）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十分常见药物不良反应（≥10％）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一过性外周水肿，如眼睑、手脚水肿；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甲状腺功能低下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8000"/>
                        </a:lnSpc>
                        <a:spcBef>
                          <a:spcPts val="5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未报告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280200"/>
                  </a:ext>
                </a:extLst>
              </a:tr>
              <a:tr h="272916">
                <a:tc vMerge="1"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1200" b="1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常见药物不良反应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（1％～10％）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8000"/>
                        </a:lnSpc>
                        <a:spcBef>
                          <a:spcPts val="5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未报告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注射部位各种反应(9.6%)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丙氨酸氨基转移酶升高(1.1%)、天门冬氨酸氨基转移酶升高(1.1%)</a:t>
                      </a:r>
                      <a:endParaRPr lang="en-US" altLang="zh-CN" sz="1100" b="0" i="0" u="none" strike="noStrike" kern="12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关节痛(1.1%)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328780"/>
                  </a:ext>
                </a:extLst>
              </a:tr>
              <a:tr h="1273607">
                <a:tc vMerge="1"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1200" b="1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偶见药物不良反应</a:t>
                      </a:r>
                    </a:p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（0.1％～1</a:t>
                      </a:r>
                      <a:r>
                        <a:rPr lang="en-US" altLang="zh-CN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%</a:t>
                      </a:r>
                      <a:r>
                        <a:rPr lang="zh-CN" altLang="en-US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注射部位反应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一过性关节肿痛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一过性胰岛素升高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乏力、疲劳、外周肿胀；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血促甲状腺激素升高(0.8%)、皮质醇降低、皮质醇增加、游离甲状腺素降低、甲状腺素降低、心肌坏死标志物增加、血促皮质激素升高、中性粒细胞计数降低；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肢体疼痛、肌痛、生长痛、滑膜炎、肌肉肥大、脊柱侧凸；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头痛、头晕、味觉障碍；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眼睑水肿(0.8%)、突眼症、眼睑肿胀；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皮疹(0.8%)；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腹痛、呕吐、消化不良；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摄食量减少、血脂异常；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乳房硬块、外阴水肿；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贫血、中性粒细胞减少症；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鼻塞、鼻涕；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睡眠质量差；</a:t>
                      </a:r>
                      <a:endParaRPr lang="en-US" altLang="zh-CN" sz="1100" b="0" i="0" u="none" strike="noStrike" kern="12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0800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5"/>
                        </a:spcBef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zh-CN" altLang="en-US" sz="11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窦性心动过速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159822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692A86EE-E003-884F-8A77-00B8354274D3}"/>
              </a:ext>
            </a:extLst>
          </p:cNvPr>
          <p:cNvSpPr/>
          <p:nvPr/>
        </p:nvSpPr>
        <p:spPr>
          <a:xfrm>
            <a:off x="661282" y="6607146"/>
            <a:ext cx="106397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注：金赛增</a:t>
            </a:r>
            <a:r>
              <a:rPr lang="en-US" altLang="zh-CN" sz="800" b="1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临床试验中发生的不良反应，</a:t>
            </a:r>
            <a:r>
              <a:rPr lang="zh-CN" altLang="en-US" sz="800" kern="0" spc="-2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为</a:t>
            </a:r>
            <a:r>
              <a:rPr lang="en-US" altLang="zh-CN" sz="800" kern="0" spc="-2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GH</a:t>
            </a:r>
            <a:r>
              <a:rPr lang="zh-CN" altLang="en-US" sz="800" kern="0" spc="-2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常见不良反应，</a:t>
            </a:r>
            <a:r>
              <a:rPr lang="zh-CN" altLang="en-US" sz="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均为一过性发生，不需处理，可自行缓解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FF9360-A2E1-3808-3156-7AA49B2FB8AF}"/>
              </a:ext>
            </a:extLst>
          </p:cNvPr>
          <p:cNvSpPr txBox="1"/>
          <p:nvPr/>
        </p:nvSpPr>
        <p:spPr>
          <a:xfrm>
            <a:off x="661282" y="867144"/>
            <a:ext cx="10869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儿童用药“安全第一” 是临床用药常识 ，不良反应发生较高的药品除非临床无其他替代方案，权衡利弊选择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三期临床所示，仅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例入组患者中就存在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0.4%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的严重不良反应发生，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11.5%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的患者因药物相关的不良反应停药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可见部分患者可能由于在个体中的半衰期较长，引起肝酶异常属常见不良反应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与其他生长激素相比，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明显存在更多的不良反应发生谱，包含各系统脏器的相关影响</a:t>
            </a:r>
          </a:p>
        </p:txBody>
      </p:sp>
    </p:spTree>
    <p:extLst>
      <p:ext uri="{BB962C8B-B14F-4D97-AF65-F5344CB8AC3E}">
        <p14:creationId xmlns:p14="http://schemas.microsoft.com/office/powerpoint/2010/main" val="1611810924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4E7CD-6512-CE14-D1D3-C82CB78AA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EFF6233-B80E-5A26-18C6-FD7B180A4F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Y-PEG-</a:t>
            </a:r>
            <a:r>
              <a:rPr lang="en-US" altLang="zh-CN" dirty="0" err="1"/>
              <a:t>rhGH</a:t>
            </a:r>
            <a:r>
              <a:rPr lang="zh-CN" altLang="en-US" dirty="0"/>
              <a:t>的创新仅为规避专利，疗效不及短效，并非“真创新”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61A31F-092F-3E57-FDB9-A9F7961D5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" t="8196"/>
          <a:stretch/>
        </p:blipFill>
        <p:spPr>
          <a:xfrm>
            <a:off x="674914" y="2845455"/>
            <a:ext cx="5232411" cy="311154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9D25F5AD-46F9-736F-6BBE-6BBB297971E2}"/>
              </a:ext>
            </a:extLst>
          </p:cNvPr>
          <p:cNvSpPr/>
          <p:nvPr/>
        </p:nvSpPr>
        <p:spPr>
          <a:xfrm>
            <a:off x="686465" y="990390"/>
            <a:ext cx="541968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Y-PEG-</a:t>
            </a:r>
            <a:r>
              <a:rPr kumimoji="1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rhGH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GHD Ⅲ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IGF-1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：所有随访点均低于短效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A6FB36-802D-189B-1706-6B17001D5125}"/>
              </a:ext>
            </a:extLst>
          </p:cNvPr>
          <p:cNvSpPr txBox="1"/>
          <p:nvPr/>
        </p:nvSpPr>
        <p:spPr>
          <a:xfrm>
            <a:off x="731642" y="1796928"/>
            <a:ext cx="5298928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Y-PEG-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rhGH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注射后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IGF-1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水平在所有随访点始终低于短效；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B1D7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周内，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IGF-1 SDS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提升不超过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+0.6 SD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周治疗期结束，其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IGF-1 SDS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提升也不超过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+1.0 SD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E0621F-1E4B-B7A3-A822-EA2F2BD05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643" y="2845455"/>
            <a:ext cx="5069616" cy="309342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9AD002C-119E-677C-F5CD-D59D869FD513}"/>
              </a:ext>
            </a:extLst>
          </p:cNvPr>
          <p:cNvSpPr/>
          <p:nvPr/>
        </p:nvSpPr>
        <p:spPr>
          <a:xfrm>
            <a:off x="6201844" y="990390"/>
            <a:ext cx="541968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kumimoji="1" lang="en-US" altLang="zh-CN" sz="16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生长速率及</a:t>
            </a:r>
            <a:r>
              <a:rPr kumimoji="1" lang="en-US" altLang="zh-CN" sz="16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SDS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改善数值低于短效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46D8077-35AD-7C6A-ACDF-01A9855646FA}"/>
              </a:ext>
            </a:extLst>
          </p:cNvPr>
          <p:cNvSpPr/>
          <p:nvPr/>
        </p:nvSpPr>
        <p:spPr>
          <a:xfrm>
            <a:off x="6604865" y="1796928"/>
            <a:ext cx="5557723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200" dirty="0" err="1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周后生长速率及改善数值低于短效（诺泽）</a:t>
            </a:r>
            <a:endParaRPr lang="en-US" altLang="zh-CN" sz="1200" dirty="0">
              <a:solidFill>
                <a:srgbClr val="0B1D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从治疗第</a:t>
            </a:r>
            <a:r>
              <a:rPr lang="en-US" altLang="zh-CN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周数据来看，其</a:t>
            </a:r>
            <a:r>
              <a:rPr lang="en-US" altLang="zh-CN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GV~10cm/y</a:t>
            </a:r>
            <a:endParaRPr lang="zh-CN" altLang="en-US" sz="1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895D7EC-A67F-8616-254E-7DADCE04B88C}"/>
              </a:ext>
            </a:extLst>
          </p:cNvPr>
          <p:cNvSpPr txBox="1"/>
          <p:nvPr/>
        </p:nvSpPr>
        <p:spPr>
          <a:xfrm>
            <a:off x="761164" y="6200912"/>
            <a:ext cx="1088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总之，半衰期不稳定、安全风险高，疗效不及水剂，临床已有更多优效安全的选择，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非儿童用药首选</a:t>
            </a:r>
          </a:p>
        </p:txBody>
      </p:sp>
    </p:spTree>
    <p:extLst>
      <p:ext uri="{BB962C8B-B14F-4D97-AF65-F5344CB8AC3E}">
        <p14:creationId xmlns:p14="http://schemas.microsoft.com/office/powerpoint/2010/main" val="3678123997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ADEDB84-8FE1-4146-851F-2A564DEA4037}"/>
              </a:ext>
            </a:extLst>
          </p:cNvPr>
          <p:cNvSpPr txBox="1"/>
          <p:nvPr/>
        </p:nvSpPr>
        <p:spPr>
          <a:xfrm>
            <a:off x="3169920" y="2695972"/>
            <a:ext cx="636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核心幻灯片</a:t>
            </a:r>
          </a:p>
        </p:txBody>
      </p:sp>
    </p:spTree>
    <p:extLst>
      <p:ext uri="{BB962C8B-B14F-4D97-AF65-F5344CB8AC3E}">
        <p14:creationId xmlns:p14="http://schemas.microsoft.com/office/powerpoint/2010/main" val="3056205067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ED6F373-5788-C324-5C02-9DD56C62BB75}"/>
              </a:ext>
            </a:extLst>
          </p:cNvPr>
          <p:cNvSpPr txBox="1"/>
          <p:nvPr/>
        </p:nvSpPr>
        <p:spPr>
          <a:xfrm>
            <a:off x="1280161" y="2641938"/>
            <a:ext cx="9541565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因为其他化药（如抗生素、心血管药）都是需要累积一定的体内浓度，所以生长激素体内蓄积是正常规律？</a:t>
            </a:r>
          </a:p>
        </p:txBody>
      </p:sp>
    </p:spTree>
    <p:extLst>
      <p:ext uri="{BB962C8B-B14F-4D97-AF65-F5344CB8AC3E}">
        <p14:creationId xmlns:p14="http://schemas.microsoft.com/office/powerpoint/2010/main" val="215929148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BC8FA-9878-EE8C-E389-D9C9F41A0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197E554-F631-80AF-2162-30B9ADC58C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GH</a:t>
            </a:r>
            <a:r>
              <a:rPr lang="zh-CN" altLang="en-US" dirty="0"/>
              <a:t>与其他化药作用机制不同，人体</a:t>
            </a:r>
            <a:r>
              <a:rPr lang="en-US" altLang="zh-CN" dirty="0"/>
              <a:t>GH</a:t>
            </a:r>
            <a:r>
              <a:rPr lang="zh-CN" altLang="en-US" dirty="0"/>
              <a:t>蓄积是非自然现象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A4A1C7-37B3-4C73-8BF0-4E28F476F6E7}"/>
              </a:ext>
            </a:extLst>
          </p:cNvPr>
          <p:cNvSpPr txBox="1"/>
          <p:nvPr/>
        </p:nvSpPr>
        <p:spPr>
          <a:xfrm>
            <a:off x="674913" y="1464900"/>
            <a:ext cx="51579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B1D7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拮抗剂、抗生素和降血糖等药物需要维持药物在体内的有效浓度，是否起效取决于谷浓度达有效浓度之上，才能发挥药物作用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B1D7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其他化药的给药方式并不能作为</a:t>
            </a:r>
            <a:r>
              <a:rPr lang="en-US" altLang="zh-CN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200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给药频率与作用机制的参考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B1D7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73D978-2954-31E2-697C-0665065906EB}"/>
              </a:ext>
            </a:extLst>
          </p:cNvPr>
          <p:cNvSpPr/>
          <p:nvPr/>
        </p:nvSpPr>
        <p:spPr>
          <a:xfrm>
            <a:off x="674914" y="1010653"/>
            <a:ext cx="5295567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不同作用机制的药物对体内药物浓度的要求不一样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45B69D-8B6B-1D0E-8A1A-004ECD9193A9}"/>
              </a:ext>
            </a:extLst>
          </p:cNvPr>
          <p:cNvSpPr/>
          <p:nvPr/>
        </p:nvSpPr>
        <p:spPr>
          <a:xfrm>
            <a:off x="6359093" y="1010653"/>
            <a:ext cx="5157994" cy="461665"/>
          </a:xfrm>
          <a:prstGeom prst="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GH</a:t>
            </a: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体内蓄积并</a:t>
            </a:r>
            <a:r>
              <a:rPr kumimoji="1" lang="zh-CN" altLang="en-US" sz="14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达到预期治疗效果的先决条件，而是风险</a:t>
            </a:r>
            <a:r>
              <a:rPr kumimoji="1" lang="zh-CN" altLang="en-US" sz="14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因素</a:t>
            </a:r>
            <a:endParaRPr kumimoji="1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E2FFCBD-6647-C559-6B68-DB94C2669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42901"/>
              </p:ext>
            </p:extLst>
          </p:nvPr>
        </p:nvGraphicFramePr>
        <p:xfrm>
          <a:off x="674913" y="2452161"/>
          <a:ext cx="5444770" cy="38694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9113">
                  <a:extLst>
                    <a:ext uri="{9D8B030D-6E8A-4147-A177-3AD203B41FA5}">
                      <a16:colId xmlns:a16="http://schemas.microsoft.com/office/drawing/2014/main" val="3980388872"/>
                    </a:ext>
                  </a:extLst>
                </a:gridCol>
                <a:gridCol w="189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40">
                  <a:extLst>
                    <a:ext uri="{9D8B030D-6E8A-4147-A177-3AD203B41FA5}">
                      <a16:colId xmlns:a16="http://schemas.microsoft.com/office/drawing/2014/main" val="28933411"/>
                    </a:ext>
                  </a:extLst>
                </a:gridCol>
              </a:tblGrid>
              <a:tr h="427018"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半衰期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给药频率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给药特点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抗生素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阿奇霉素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希舒美</a:t>
                      </a:r>
                      <a:r>
                        <a:rPr lang="en-US" altLang="zh-CN" sz="1100" kern="12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®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（辉瑞）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24-48h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抗感染患者需要持续维持有效浓度以上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降压药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氨氯地平</a:t>
                      </a:r>
                      <a:r>
                        <a:rPr lang="en-US" altLang="zh-CN" sz="120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络活喜</a:t>
                      </a:r>
                      <a:r>
                        <a:rPr lang="en-US" altLang="zh-CN" sz="11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®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（辉瑞）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30-50h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高血压患者需要稳定药物浓度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拮抗剂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苯巴比妥（拜耳）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50-70h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（儿童）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2-3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1D7A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需要稳定有效浓度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拮抗剂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帕博利珠单抗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-K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药（默沙东）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26d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1D7A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需要稳定有效浓度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1D7A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降糖药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司美格鲁肽（诺和诺德）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每周一次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1D7A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糖尿病患者需要稳定控制血糖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生长激素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人生长激素（</a:t>
                      </a:r>
                      <a:r>
                        <a:rPr lang="en-US" altLang="zh-CN" sz="11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rhGH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2h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峰浓度刺激适量</a:t>
                      </a:r>
                      <a:r>
                        <a:rPr lang="en-US" altLang="zh-CN" sz="11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IGF-1</a:t>
                      </a:r>
                      <a:r>
                        <a:rPr lang="zh-CN" altLang="en-US" sz="11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分泌发挥疗效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382122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471E3878-5249-337B-E2D9-5502B18122EB}"/>
              </a:ext>
            </a:extLst>
          </p:cNvPr>
          <p:cNvSpPr/>
          <p:nvPr/>
        </p:nvSpPr>
        <p:spPr>
          <a:xfrm>
            <a:off x="6359094" y="1533196"/>
            <a:ext cx="5157994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人体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GH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不需要在体内维持所谓</a:t>
            </a: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“有效浓度”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就可以产生促生长作用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故</a:t>
            </a:r>
            <a:r>
              <a:rPr kumimoji="1"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GH</a:t>
            </a: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作用的最佳状态是峰浓度足以刺激足够</a:t>
            </a:r>
            <a:r>
              <a:rPr kumimoji="1"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IGF-1</a:t>
            </a:r>
            <a:r>
              <a:rPr kumimoji="1"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分泌，同时减少蓄积带来的安全性风险</a:t>
            </a:r>
            <a:endParaRPr kumimoji="0" lang="en-US" altLang="zh-CN" sz="12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3CF6399-9D4A-4F5B-EB79-E1695ACD5C47}"/>
              </a:ext>
            </a:extLst>
          </p:cNvPr>
          <p:cNvGrpSpPr/>
          <p:nvPr/>
        </p:nvGrpSpPr>
        <p:grpSpPr>
          <a:xfrm>
            <a:off x="6359093" y="2949594"/>
            <a:ext cx="5494304" cy="3405559"/>
            <a:chOff x="6320565" y="2712978"/>
            <a:chExt cx="5494304" cy="340555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D048F75-9AF8-0008-36EB-EDBF96BAE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892" y="3467426"/>
              <a:ext cx="4486486" cy="260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09FC58-F022-C910-28A4-404ACBD5F602}"/>
                </a:ext>
              </a:extLst>
            </p:cNvPr>
            <p:cNvSpPr txBox="1"/>
            <p:nvPr/>
          </p:nvSpPr>
          <p:spPr>
            <a:xfrm>
              <a:off x="6658433" y="2712978"/>
              <a:ext cx="234120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生长激素依赖快速达到</a:t>
              </a:r>
              <a:r>
                <a:rPr lang="zh-CN" altLang="en-US" b="1" dirty="0"/>
                <a:t>峰浓度，</a:t>
              </a:r>
              <a:r>
                <a:rPr lang="zh-CN" altLang="en-US" dirty="0"/>
                <a:t>适量刺激</a:t>
              </a:r>
              <a:r>
                <a:rPr lang="en-US" altLang="zh-CN" dirty="0"/>
                <a:t>IGF-1</a:t>
              </a:r>
              <a:r>
                <a:rPr lang="zh-CN" altLang="en-US" dirty="0"/>
                <a:t>分泌发挥疗效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D3D14D4-62B7-7B94-C6E5-82B312768A35}"/>
                </a:ext>
              </a:extLst>
            </p:cNvPr>
            <p:cNvSpPr txBox="1"/>
            <p:nvPr/>
          </p:nvSpPr>
          <p:spPr>
            <a:xfrm>
              <a:off x="9963073" y="4547225"/>
              <a:ext cx="18517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抗生素等需要维持浓度化药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谷浓度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决定疗效</a:t>
              </a: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9DA493F-C51F-C3A2-8DE6-57DED185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98" b="89931" l="9961" r="89974">
                          <a14:foregroundMark x1="16211" y1="15856" x2="16211" y2="15856"/>
                          <a14:foregroundMark x1="19531" y1="4398" x2="19531" y2="4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09"/>
            <a:stretch>
              <a:fillRect/>
            </a:stretch>
          </p:blipFill>
          <p:spPr>
            <a:xfrm>
              <a:off x="7875943" y="3437579"/>
              <a:ext cx="2182457" cy="268095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ABD2C5D-F536-170E-B64F-6FCFAD372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98" b="89931" l="9961" r="89974">
                          <a14:foregroundMark x1="16211" y1="15856" x2="16211" y2="15856"/>
                          <a14:foregroundMark x1="19531" y1="4398" x2="19531" y2="4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09"/>
            <a:stretch>
              <a:fillRect/>
            </a:stretch>
          </p:blipFill>
          <p:spPr>
            <a:xfrm>
              <a:off x="6320565" y="3437579"/>
              <a:ext cx="2182457" cy="2680958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7D2D88F-45DD-9B6D-78AA-15262DD0A626}"/>
                </a:ext>
              </a:extLst>
            </p:cNvPr>
            <p:cNvSpPr/>
            <p:nvPr/>
          </p:nvSpPr>
          <p:spPr>
            <a:xfrm>
              <a:off x="8503022" y="5325256"/>
              <a:ext cx="2121256" cy="502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600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87FBF69-CD70-7CA3-ACC4-7F91CAD7B9E0}"/>
                </a:ext>
              </a:extLst>
            </p:cNvPr>
            <p:cNvSpPr/>
            <p:nvPr/>
          </p:nvSpPr>
          <p:spPr>
            <a:xfrm>
              <a:off x="6465842" y="4245964"/>
              <a:ext cx="234664" cy="92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药物浓度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7C13C6E-56E4-FC37-17C3-E1F93CE34D24}"/>
                </a:ext>
              </a:extLst>
            </p:cNvPr>
            <p:cNvSpPr/>
            <p:nvPr/>
          </p:nvSpPr>
          <p:spPr>
            <a:xfrm>
              <a:off x="7251351" y="5610068"/>
              <a:ext cx="815386" cy="183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＞</a:t>
              </a:r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EC</a:t>
              </a:r>
              <a:r>
                <a:rPr lang="en-US" altLang="zh-CN" sz="1000" b="1" baseline="-25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3866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02D6-2CA1-7118-ACF9-832F0B89A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72AC516-AFAF-ACBB-8075-805E9F3CB7C1}"/>
              </a:ext>
            </a:extLst>
          </p:cNvPr>
          <p:cNvSpPr txBox="1"/>
          <p:nvPr/>
        </p:nvSpPr>
        <p:spPr>
          <a:xfrm>
            <a:off x="1863587" y="2260277"/>
            <a:ext cx="8214692" cy="1656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Y-PEG-</a:t>
            </a:r>
            <a:r>
              <a:rPr lang="en-US" altLang="zh-CN" sz="3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起始剂量比金赛增</a:t>
            </a:r>
            <a:r>
              <a:rPr lang="en-US" altLang="zh-CN" sz="3600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低，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所以效果更好？</a:t>
            </a:r>
          </a:p>
        </p:txBody>
      </p:sp>
    </p:spTree>
    <p:extLst>
      <p:ext uri="{BB962C8B-B14F-4D97-AF65-F5344CB8AC3E}">
        <p14:creationId xmlns:p14="http://schemas.microsoft.com/office/powerpoint/2010/main" val="422230457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1F260-1621-FC86-A6A0-94E4AF803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0F1B76F-A4C1-D2F0-51DB-A95C0CD8F1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两种长效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分子结构不同，无法直接比较剂量，给药剂量范围需遵说明书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992134-2CEF-B404-4B91-7B80779DED77}"/>
              </a:ext>
            </a:extLst>
          </p:cNvPr>
          <p:cNvGrpSpPr/>
          <p:nvPr/>
        </p:nvGrpSpPr>
        <p:grpSpPr>
          <a:xfrm>
            <a:off x="447983" y="1378731"/>
            <a:ext cx="6714029" cy="3959101"/>
            <a:chOff x="580424" y="2387852"/>
            <a:chExt cx="6714029" cy="395910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1D9550E-B9BD-8617-5626-E4B5ED309380}"/>
                </a:ext>
              </a:extLst>
            </p:cNvPr>
            <p:cNvGrpSpPr/>
            <p:nvPr/>
          </p:nvGrpSpPr>
          <p:grpSpPr>
            <a:xfrm>
              <a:off x="713536" y="2387852"/>
              <a:ext cx="6555275" cy="3959101"/>
              <a:chOff x="4569" y="2379"/>
              <a:chExt cx="13445" cy="7217"/>
            </a:xfrm>
          </p:grpSpPr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ADA23F8B-20F3-D815-70E2-1C6448D8D305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1240" y="2379"/>
                <a:ext cx="6774" cy="7217"/>
              </a:xfrm>
              <a:prstGeom prst="roundRect">
                <a:avLst>
                  <a:gd name="adj" fmla="val 2787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algn="ctr" rotWithShape="0">
                  <a:srgbClr val="2C74F3">
                    <a:alpha val="20000"/>
                  </a:srgb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endParaRPr lang="zh-CN" altLang="en-US" dirty="0">
                  <a:solidFill>
                    <a:schemeClr val="tx1"/>
                  </a:solidFill>
                  <a:sym typeface="Arial" panose="020B0604020202090204" pitchFamily="34" charset="0"/>
                </a:endParaRPr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06F35AF9-5A06-035E-4181-7B791BA6D243}"/>
                  </a:ext>
                </a:extLst>
              </p:cNvPr>
              <p:cNvGrpSpPr/>
              <p:nvPr/>
            </p:nvGrpSpPr>
            <p:grpSpPr>
              <a:xfrm>
                <a:off x="4569" y="2756"/>
                <a:ext cx="13286" cy="6481"/>
                <a:chOff x="3137" y="1610"/>
                <a:chExt cx="14390" cy="6815"/>
              </a:xfrm>
            </p:grpSpPr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3EC789F8-AF00-0AA9-726E-16E9F35F918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5" y="5359"/>
                  <a:ext cx="6772" cy="2861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ED1A056B-CA01-9EDA-F32C-961D0BD3F80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77" y="8014"/>
                  <a:ext cx="6727" cy="411"/>
                </a:xfrm>
                <a:prstGeom prst="rect">
                  <a:avLst/>
                </a:prstGeom>
              </p:spPr>
            </p:pic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E2879A4A-3377-2BE8-F111-37773C0FB5F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" y="3434"/>
                  <a:ext cx="6259" cy="1368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38E0C998-D8FF-C897-D665-DF2500EF96F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137" y="1610"/>
                  <a:ext cx="6512" cy="1707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圆角矩形 24">
              <a:extLst>
                <a:ext uri="{FF2B5EF4-FFF2-40B4-BE49-F238E27FC236}">
                  <a16:creationId xmlns:a16="http://schemas.microsoft.com/office/drawing/2014/main" id="{3B2218E1-23DA-7BA6-DFF0-3DF9CD99B2EF}"/>
                </a:ext>
              </a:extLst>
            </p:cNvPr>
            <p:cNvSpPr/>
            <p:nvPr/>
          </p:nvSpPr>
          <p:spPr>
            <a:xfrm>
              <a:off x="4866848" y="5980646"/>
              <a:ext cx="1122680" cy="20193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FBFE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0581B94-CF18-6C21-3158-AE4837E64125}"/>
                </a:ext>
              </a:extLst>
            </p:cNvPr>
            <p:cNvGrpSpPr/>
            <p:nvPr/>
          </p:nvGrpSpPr>
          <p:grpSpPr>
            <a:xfrm>
              <a:off x="4112231" y="2598777"/>
              <a:ext cx="3182222" cy="1831691"/>
              <a:chOff x="10910" y="3544"/>
              <a:chExt cx="7903" cy="4075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E3BD5B5-4671-A42E-3A1F-03C596338A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10" y="3544"/>
                <a:ext cx="7903" cy="335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E744BD1-C821-3C4E-4F59-BDC5D6DC158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49" y="6669"/>
                <a:ext cx="7640" cy="950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ED92787-4006-6950-D2D6-9610EC47AA7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424" y="4341152"/>
              <a:ext cx="3229660" cy="1829935"/>
            </a:xfrm>
            <a:prstGeom prst="rect">
              <a:avLst/>
            </a:prstGeom>
          </p:spPr>
        </p:pic>
        <p:sp>
          <p:nvSpPr>
            <p:cNvPr id="10" name="圆角矩形 223">
              <a:extLst>
                <a:ext uri="{FF2B5EF4-FFF2-40B4-BE49-F238E27FC236}">
                  <a16:creationId xmlns:a16="http://schemas.microsoft.com/office/drawing/2014/main" id="{CBE6A4C0-070B-B286-C248-0B34F15A179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59973" y="3687661"/>
              <a:ext cx="2171700" cy="60325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FBFE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34">
              <a:extLst>
                <a:ext uri="{FF2B5EF4-FFF2-40B4-BE49-F238E27FC236}">
                  <a16:creationId xmlns:a16="http://schemas.microsoft.com/office/drawing/2014/main" id="{08417BF1-60CA-8E3A-9483-CCB1F589E63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169687" y="3855508"/>
              <a:ext cx="3056511" cy="349591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FBFE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3538D4A-BEED-F051-70C8-63631CD6FF59}"/>
              </a:ext>
            </a:extLst>
          </p:cNvPr>
          <p:cNvSpPr txBox="1"/>
          <p:nvPr/>
        </p:nvSpPr>
        <p:spPr>
          <a:xfrm>
            <a:off x="382086" y="5303092"/>
            <a:ext cx="6729995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适度的半衰期，一周一次给药无蓄积，保证了剂量调整的安全性；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金赛增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基于大样本的临床证据，说明书已更新最高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0.4mg/kg/w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的安全剂量，明确可以在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0.2-0.4mg/kg/w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范围内个体化调整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E3C1E0A-7010-A452-1613-252121035F98}"/>
              </a:ext>
            </a:extLst>
          </p:cNvPr>
          <p:cNvSpPr txBox="1"/>
          <p:nvPr/>
        </p:nvSpPr>
        <p:spPr>
          <a:xfrm>
            <a:off x="566122" y="958132"/>
            <a:ext cx="647775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金赛增说明书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F36A259-7FCD-65BC-BDC4-24E81CDE9223}"/>
              </a:ext>
            </a:extLst>
          </p:cNvPr>
          <p:cNvSpPr txBox="1"/>
          <p:nvPr/>
        </p:nvSpPr>
        <p:spPr>
          <a:xfrm>
            <a:off x="7364983" y="958132"/>
            <a:ext cx="405215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说明书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BE7FD81-7108-B087-3CAD-6CA26F646313}"/>
              </a:ext>
            </a:extLst>
          </p:cNvPr>
          <p:cNvGrpSpPr/>
          <p:nvPr/>
        </p:nvGrpSpPr>
        <p:grpSpPr>
          <a:xfrm>
            <a:off x="7457478" y="1418794"/>
            <a:ext cx="3911232" cy="1777184"/>
            <a:chOff x="7605856" y="2430324"/>
            <a:chExt cx="3911232" cy="177718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8922974-7774-6260-F1E6-937DF512D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05856" y="2430324"/>
              <a:ext cx="3911232" cy="1777184"/>
            </a:xfrm>
            <a:prstGeom prst="rect">
              <a:avLst/>
            </a:prstGeom>
          </p:spPr>
        </p:pic>
        <p:sp>
          <p:nvSpPr>
            <p:cNvPr id="31" name="圆角矩形 34">
              <a:extLst>
                <a:ext uri="{FF2B5EF4-FFF2-40B4-BE49-F238E27FC236}">
                  <a16:creationId xmlns:a16="http://schemas.microsoft.com/office/drawing/2014/main" id="{19C3072C-08AE-8477-CB38-209F3E35978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631498" y="2777581"/>
              <a:ext cx="2667840" cy="174796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FBFE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A9D8CA6-12BA-C9AE-542C-A4CC0999474D}"/>
              </a:ext>
            </a:extLst>
          </p:cNvPr>
          <p:cNvSpPr txBox="1"/>
          <p:nvPr/>
        </p:nvSpPr>
        <p:spPr>
          <a:xfrm>
            <a:off x="7288846" y="3281790"/>
            <a:ext cx="4280773" cy="282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临床研究仅给药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0.14mg/kg/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周，无更高剂量使用的临床证据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因半衰期个体差异较大，故牺牲疗效，选择较低起始剂量，且剂量调整存在风险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呈现剂量依赖性特征，当无法确定剂量调整上限，且明确半衰期呈现个体化差异较大的情况下，无法保障儿童用药安全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Y-PEG-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正在进行的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临床研究采用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0.28mg/kg/w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起始治疗，是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起始剂量的两倍，提示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0.14mg/kg/w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的起始剂量是不足的，而更高剂量的安全性缺乏临床证据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036726"/>
      </p:ext>
    </p:extLst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0D889D-EA3A-412D-B204-DF14A18DCB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377" y="324064"/>
            <a:ext cx="10842625" cy="6032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Y-PEG-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采用一次性包装，未添加抑菌剂，会比金赛增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更安全吗？</a:t>
            </a:r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A84F78-7523-4EE4-8CCB-9D4D49435F3B}"/>
              </a:ext>
            </a:extLst>
          </p:cNvPr>
          <p:cNvSpPr txBox="1"/>
          <p:nvPr/>
        </p:nvSpPr>
        <p:spPr>
          <a:xfrm>
            <a:off x="779377" y="1404594"/>
            <a:ext cx="10737711" cy="318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zh-CN" altLang="en-US" dirty="0">
                <a:solidFill>
                  <a:srgbClr val="0B1D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生长激素安全性与生产工艺有巨大的相关性。抑菌剂是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药典要求多次使用的注射剂必须添加辅料，已安全使用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余年。所谓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无防腐剂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是不负责任的商业炒作概念，无科学依据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kumimoji="1"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儿童个体差异大，用药剂量变化大，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灵活调整剂量是儿童用药基本要求，</a:t>
            </a:r>
            <a:r>
              <a:rPr kumimoji="1"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成熟制药企业普遍采用抑菌技术保障生物制剂用药安全，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诺和诺德的胰岛素等注射剂同样使用苯酚抑菌</a:t>
            </a:r>
            <a:endParaRPr kumimoji="1"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生长激素制剂价格高昂，不具备成熟抑菌技术的产品，无法多次注射，势必会造成巨大浪费</a:t>
            </a:r>
            <a:endParaRPr kumimoji="1" lang="en-US" altLang="zh-CN" kern="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临床研究显示未抑菌的生长激素放置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染菌率高达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62%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；注射染菌制剂可能导致局部感染，甚至是全身性感染。</a:t>
            </a:r>
            <a:r>
              <a:rPr kumimoji="1"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金赛采用成熟抑菌技术守护患者用药安全，经二十年临床验证安全</a:t>
            </a:r>
          </a:p>
        </p:txBody>
      </p:sp>
    </p:spTree>
    <p:extLst>
      <p:ext uri="{BB962C8B-B14F-4D97-AF65-F5344CB8AC3E}">
        <p14:creationId xmlns:p14="http://schemas.microsoft.com/office/powerpoint/2010/main" val="222039889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0F77B13-B787-D297-8B42-B16A6ADCA487}"/>
              </a:ext>
            </a:extLst>
          </p:cNvPr>
          <p:cNvGraphicFramePr>
            <a:graphicFrameLocks noGrp="1"/>
          </p:cNvGraphicFramePr>
          <p:nvPr/>
        </p:nvGraphicFramePr>
        <p:xfrm>
          <a:off x="658082" y="913148"/>
          <a:ext cx="10920675" cy="5474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405">
                  <a:extLst>
                    <a:ext uri="{9D8B030D-6E8A-4147-A177-3AD203B41FA5}">
                      <a16:colId xmlns:a16="http://schemas.microsoft.com/office/drawing/2014/main" val="4168686058"/>
                    </a:ext>
                  </a:extLst>
                </a:gridCol>
                <a:gridCol w="1234826">
                  <a:extLst>
                    <a:ext uri="{9D8B030D-6E8A-4147-A177-3AD203B41FA5}">
                      <a16:colId xmlns:a16="http://schemas.microsoft.com/office/drawing/2014/main" val="1453247283"/>
                    </a:ext>
                  </a:extLst>
                </a:gridCol>
                <a:gridCol w="1710949">
                  <a:extLst>
                    <a:ext uri="{9D8B030D-6E8A-4147-A177-3AD203B41FA5}">
                      <a16:colId xmlns:a16="http://schemas.microsoft.com/office/drawing/2014/main" val="1691974171"/>
                    </a:ext>
                  </a:extLst>
                </a:gridCol>
                <a:gridCol w="7593495">
                  <a:extLst>
                    <a:ext uri="{9D8B030D-6E8A-4147-A177-3AD203B41FA5}">
                      <a16:colId xmlns:a16="http://schemas.microsoft.com/office/drawing/2014/main" val="2600115701"/>
                    </a:ext>
                  </a:extLst>
                </a:gridCol>
              </a:tblGrid>
              <a:tr h="378231">
                <a:tc>
                  <a:txBody>
                    <a:bodyPr/>
                    <a:lstStyle/>
                    <a:p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画像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销售话术策略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924350"/>
                  </a:ext>
                </a:extLst>
              </a:tr>
              <a:tr h="1390465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</a:p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（关心安全性）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JS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合作经验多年，经历过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听说过严重过敏事件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说明生物制剂的质量提升需要长时间的工艺迭代和企业的不懈追求；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强调金赛的工艺优势，包括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年生长激素工艺沉淀和自研自产的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纯度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PEG</a:t>
                      </a:r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用上市十余年超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万例的的数据说明严重不良反应极低；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说明国家背书被纳入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中华人民共和国药典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》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048528"/>
                  </a:ext>
                </a:extLst>
              </a:tr>
              <a:tr h="1314598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</a:p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（关心疗效）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关心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身高满意度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接受足剂量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认可金赛增疗效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强调竞品疗效不足，甚至不如诺泽短效；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再说明是因为其结构缺陷，体内易蓄积，故无法增加剂量；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再次强调金赛增的疗效优势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70266"/>
                  </a:ext>
                </a:extLst>
              </a:tr>
              <a:tr h="1195829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处方经验少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担心安全性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说明竞品的结构缺陷，导致药物蓄积，从而引起安全性风险；从说明书不良反应的角度展开对比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从生产工艺的角度提醒竞品严重不良反应风险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提醒竞品适应症及剂量限制，及不合规药品运输及营销风险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684846"/>
                  </a:ext>
                </a:extLst>
              </a:tr>
              <a:tr h="1195829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竞品先行者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 PI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资源型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强调金赛增的安全性，说明竞品的半衰期和蓄积风险，强调说明书中不良反应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强调金赛的工艺优势和竞品工艺缺陷有严重不良反应风险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强调公司的规范与合规运营对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KH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的保护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071693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F20B362D-7A7C-4E30-9349-DC0EFCCF6055}"/>
              </a:ext>
            </a:extLst>
          </p:cNvPr>
          <p:cNvSpPr/>
          <p:nvPr/>
        </p:nvSpPr>
        <p:spPr>
          <a:xfrm>
            <a:off x="658082" y="51487"/>
            <a:ext cx="8674100" cy="66255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KH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分型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-Y-PEG-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rhGH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区隔话术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568327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A2A9C7C-D814-5981-F4D9-D71B5432CB39}"/>
              </a:ext>
            </a:extLst>
          </p:cNvPr>
          <p:cNvSpPr txBox="1"/>
          <p:nvPr/>
        </p:nvSpPr>
        <p:spPr>
          <a:xfrm>
            <a:off x="1387549" y="2232837"/>
            <a:ext cx="9691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讨论环节</a:t>
            </a:r>
          </a:p>
        </p:txBody>
      </p:sp>
    </p:spTree>
    <p:extLst>
      <p:ext uri="{BB962C8B-B14F-4D97-AF65-F5344CB8AC3E}">
        <p14:creationId xmlns:p14="http://schemas.microsoft.com/office/powerpoint/2010/main" val="714906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832B5-CC6E-430F-BC2E-2B2E18E7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产品优势挖掘</a:t>
            </a:r>
            <a:r>
              <a:rPr lang="en-US" altLang="zh-CN" dirty="0"/>
              <a:t>-</a:t>
            </a:r>
            <a:br>
              <a:rPr lang="en-US" altLang="zh-CN" dirty="0"/>
            </a:br>
            <a:r>
              <a:rPr lang="zh-CN" altLang="en-US" dirty="0"/>
              <a:t>目前竞争环境下，你认为金赛增有哪些优势更容易获得</a:t>
            </a:r>
            <a:r>
              <a:rPr lang="en-US" altLang="zh-CN" dirty="0"/>
              <a:t>KH</a:t>
            </a:r>
            <a:r>
              <a:rPr lang="zh-CN" altLang="en-US" dirty="0"/>
              <a:t>认可？</a:t>
            </a:r>
            <a:br>
              <a:rPr lang="zh-CN" altLang="en-US" b="0" dirty="0">
                <a:solidFill>
                  <a:srgbClr val="000000"/>
                </a:solidFill>
              </a:rPr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5E98BB-C28D-4562-9125-75E46760A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274"/>
            <a:ext cx="9888794" cy="357048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目标：列举市场上</a:t>
            </a:r>
            <a:r>
              <a:rPr lang="en-US" altLang="zh-CN" sz="1800" dirty="0"/>
              <a:t>KH</a:t>
            </a:r>
            <a:r>
              <a:rPr lang="zh-CN" altLang="en-US" sz="1800" dirty="0"/>
              <a:t>反馈较多的金赛增优势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34EE4BD-FDD6-45ED-99CE-04556877181A}"/>
              </a:ext>
            </a:extLst>
          </p:cNvPr>
          <p:cNvGraphicFramePr>
            <a:graphicFrameLocks noGrp="1"/>
          </p:cNvGraphicFramePr>
          <p:nvPr/>
        </p:nvGraphicFramePr>
        <p:xfrm>
          <a:off x="926982" y="1759973"/>
          <a:ext cx="9800011" cy="40213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468">
                  <a:extLst>
                    <a:ext uri="{9D8B030D-6E8A-4147-A177-3AD203B41FA5}">
                      <a16:colId xmlns:a16="http://schemas.microsoft.com/office/drawing/2014/main" val="4168686058"/>
                    </a:ext>
                  </a:extLst>
                </a:gridCol>
                <a:gridCol w="8784543">
                  <a:extLst>
                    <a:ext uri="{9D8B030D-6E8A-4147-A177-3AD203B41FA5}">
                      <a16:colId xmlns:a16="http://schemas.microsoft.com/office/drawing/2014/main" val="1691974171"/>
                    </a:ext>
                  </a:extLst>
                </a:gridCol>
              </a:tblGrid>
              <a:tr h="366867">
                <a:tc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认可的产品优势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924350"/>
                  </a:ext>
                </a:extLst>
              </a:tr>
              <a:tr h="6785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048528"/>
                  </a:ext>
                </a:extLst>
              </a:tr>
              <a:tr h="6415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70266"/>
                  </a:ext>
                </a:extLst>
              </a:tr>
              <a:tr h="583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684846"/>
                  </a:ext>
                </a:extLst>
              </a:tr>
              <a:tr h="583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071693"/>
                  </a:ext>
                </a:extLst>
              </a:tr>
              <a:tr h="583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139318"/>
                  </a:ext>
                </a:extLst>
              </a:tr>
              <a:tr h="583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622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513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832B5-CC6E-430F-BC2E-2B2E18E7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优势信息讨论</a:t>
            </a:r>
            <a:r>
              <a:rPr lang="en-US" altLang="zh-CN" dirty="0"/>
              <a:t>-</a:t>
            </a:r>
            <a:r>
              <a:rPr lang="zh-CN" altLang="en-US" dirty="0"/>
              <a:t>以上优势信息主要影响哪些</a:t>
            </a:r>
            <a:r>
              <a:rPr lang="en-US" altLang="zh-CN" dirty="0"/>
              <a:t>KH</a:t>
            </a:r>
            <a:r>
              <a:rPr lang="zh-CN" altLang="en-US" dirty="0"/>
              <a:t>，该如何向</a:t>
            </a:r>
            <a:r>
              <a:rPr lang="en-US" altLang="zh-CN" dirty="0"/>
              <a:t>KH</a:t>
            </a:r>
            <a:r>
              <a:rPr lang="zh-CN" altLang="en-US" dirty="0"/>
              <a:t>有效传递并提高认可度？（如有成功案例请举例）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5E98BB-C28D-4562-9125-75E46760A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850"/>
            <a:ext cx="10515600" cy="288472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1800" dirty="0"/>
              <a:t>目标：针对不同</a:t>
            </a:r>
            <a:r>
              <a:rPr lang="en-US" altLang="zh-CN" sz="1800" dirty="0"/>
              <a:t>KH</a:t>
            </a:r>
            <a:r>
              <a:rPr lang="zh-CN" altLang="en-US" sz="1800" dirty="0"/>
              <a:t>类型，给出传递策略和话术要点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34EE4BD-FDD6-45ED-99CE-04556877181A}"/>
              </a:ext>
            </a:extLst>
          </p:cNvPr>
          <p:cNvGraphicFramePr>
            <a:graphicFrameLocks noGrp="1"/>
          </p:cNvGraphicFramePr>
          <p:nvPr/>
        </p:nvGraphicFramePr>
        <p:xfrm>
          <a:off x="897622" y="1759973"/>
          <a:ext cx="10456178" cy="3873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8748">
                  <a:extLst>
                    <a:ext uri="{9D8B030D-6E8A-4147-A177-3AD203B41FA5}">
                      <a16:colId xmlns:a16="http://schemas.microsoft.com/office/drawing/2014/main" val="4168686058"/>
                    </a:ext>
                  </a:extLst>
                </a:gridCol>
                <a:gridCol w="2348134">
                  <a:extLst>
                    <a:ext uri="{9D8B030D-6E8A-4147-A177-3AD203B41FA5}">
                      <a16:colId xmlns:a16="http://schemas.microsoft.com/office/drawing/2014/main" val="1691974171"/>
                    </a:ext>
                  </a:extLst>
                </a:gridCol>
                <a:gridCol w="3584648">
                  <a:extLst>
                    <a:ext uri="{9D8B030D-6E8A-4147-A177-3AD203B41FA5}">
                      <a16:colId xmlns:a16="http://schemas.microsoft.com/office/drawing/2014/main" val="2600115701"/>
                    </a:ext>
                  </a:extLst>
                </a:gridCol>
                <a:gridCol w="3584648">
                  <a:extLst>
                    <a:ext uri="{9D8B030D-6E8A-4147-A177-3AD203B41FA5}">
                      <a16:colId xmlns:a16="http://schemas.microsoft.com/office/drawing/2014/main" val="3613399689"/>
                    </a:ext>
                  </a:extLst>
                </a:gridCol>
              </a:tblGrid>
              <a:tr h="353412">
                <a:tc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认可的产品优势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主要影响的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传递策略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话术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924350"/>
                  </a:ext>
                </a:extLst>
              </a:tr>
              <a:tr h="6536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（上一部分讨论产出的重要优势）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048528"/>
                  </a:ext>
                </a:extLst>
              </a:tr>
              <a:tr h="6180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70266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684846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071693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139318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622225"/>
                  </a:ext>
                </a:extLst>
              </a:tr>
            </a:tbl>
          </a:graphicData>
        </a:graphic>
      </p:graphicFrame>
      <p:sp>
        <p:nvSpPr>
          <p:cNvPr id="5" name="矩形: 圆角 4">
            <a:extLst>
              <a:ext uri="{FF2B5EF4-FFF2-40B4-BE49-F238E27FC236}">
                <a16:creationId xmlns:a16="http://schemas.microsoft.com/office/drawing/2014/main" id="{50229D4D-4B01-91B7-C60F-A39356823C9B}"/>
              </a:ext>
            </a:extLst>
          </p:cNvPr>
          <p:cNvSpPr/>
          <p:nvPr/>
        </p:nvSpPr>
        <p:spPr>
          <a:xfrm>
            <a:off x="134224" y="54529"/>
            <a:ext cx="3099732" cy="2810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每场需要提交产出</a:t>
            </a:r>
          </a:p>
        </p:txBody>
      </p:sp>
    </p:spTree>
    <p:extLst>
      <p:ext uri="{BB962C8B-B14F-4D97-AF65-F5344CB8AC3E}">
        <p14:creationId xmlns:p14="http://schemas.microsoft.com/office/powerpoint/2010/main" val="64592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832B5-CC6E-430F-BC2E-2B2E18E7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行动计划探讨（可选）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5E98BB-C28D-4562-9125-75E46760A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4716"/>
            <a:ext cx="10515600" cy="637606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目标：制定优势传递的行动计划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34EE4BD-FDD6-45ED-99CE-04556877181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92609"/>
          <a:ext cx="9894685" cy="3873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538">
                  <a:extLst>
                    <a:ext uri="{9D8B030D-6E8A-4147-A177-3AD203B41FA5}">
                      <a16:colId xmlns:a16="http://schemas.microsoft.com/office/drawing/2014/main" val="4168686058"/>
                    </a:ext>
                  </a:extLst>
                </a:gridCol>
                <a:gridCol w="1912754">
                  <a:extLst>
                    <a:ext uri="{9D8B030D-6E8A-4147-A177-3AD203B41FA5}">
                      <a16:colId xmlns:a16="http://schemas.microsoft.com/office/drawing/2014/main" val="1691974171"/>
                    </a:ext>
                  </a:extLst>
                </a:gridCol>
                <a:gridCol w="2526131">
                  <a:extLst>
                    <a:ext uri="{9D8B030D-6E8A-4147-A177-3AD203B41FA5}">
                      <a16:colId xmlns:a16="http://schemas.microsoft.com/office/drawing/2014/main" val="2600115701"/>
                    </a:ext>
                  </a:extLst>
                </a:gridCol>
                <a:gridCol w="2526131">
                  <a:extLst>
                    <a:ext uri="{9D8B030D-6E8A-4147-A177-3AD203B41FA5}">
                      <a16:colId xmlns:a16="http://schemas.microsoft.com/office/drawing/2014/main" val="3613399689"/>
                    </a:ext>
                  </a:extLst>
                </a:gridCol>
                <a:gridCol w="2526131">
                  <a:extLst>
                    <a:ext uri="{9D8B030D-6E8A-4147-A177-3AD203B41FA5}">
                      <a16:colId xmlns:a16="http://schemas.microsoft.com/office/drawing/2014/main" val="18484637"/>
                    </a:ext>
                  </a:extLst>
                </a:gridCol>
              </a:tblGrid>
              <a:tr h="353412">
                <a:tc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认可的产品优势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主要影响的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传递策略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话术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针对实际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KH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行动计划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924350"/>
                  </a:ext>
                </a:extLst>
              </a:tr>
              <a:tr h="653697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048528"/>
                  </a:ext>
                </a:extLst>
              </a:tr>
              <a:tr h="61803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70266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684846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071693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139318"/>
                  </a:ext>
                </a:extLst>
              </a:tr>
              <a:tr h="56219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2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622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03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9FD1BB-B77C-47BF-893F-65F807F206FE}"/>
              </a:ext>
            </a:extLst>
          </p:cNvPr>
          <p:cNvSpPr/>
          <p:nvPr/>
        </p:nvSpPr>
        <p:spPr>
          <a:xfrm>
            <a:off x="852243" y="1979789"/>
            <a:ext cx="10487513" cy="289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经全球近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年验证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无蓄积零抗体更安全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值得信赖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177556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DE372-E04B-E4A4-C0C7-045DE0F6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247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AD11601-3253-4B42-81C3-F4EA8242AF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化学修饰是长效蛋白主流技术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左中括号 2">
            <a:extLst>
              <a:ext uri="{FF2B5EF4-FFF2-40B4-BE49-F238E27FC236}">
                <a16:creationId xmlns:a16="http://schemas.microsoft.com/office/drawing/2014/main" id="{CD8AB9D2-A676-4AA7-A8C0-B25ADB07E8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6200000" flipH="1" flipV="1">
            <a:off x="4801235" y="465455"/>
            <a:ext cx="208280" cy="2785110"/>
          </a:xfrm>
          <a:prstGeom prst="leftBracket">
            <a:avLst>
              <a:gd name="adj" fmla="val 57132"/>
            </a:avLst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îṡliḑe">
            <a:extLst>
              <a:ext uri="{FF2B5EF4-FFF2-40B4-BE49-F238E27FC236}">
                <a16:creationId xmlns:a16="http://schemas.microsoft.com/office/drawing/2014/main" id="{E956403E-D89F-48C9-AC19-D607DD697D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32130" y="1129665"/>
            <a:ext cx="1494155" cy="506095"/>
          </a:xfrm>
          <a:prstGeom prst="roundRect">
            <a:avLst/>
          </a:prstGeom>
          <a:solidFill>
            <a:schemeClr val="accent1"/>
          </a:solidFill>
          <a:ln w="76200" cap="rnd">
            <a:solidFill>
              <a:schemeClr val="tx2">
                <a:lumMod val="20000"/>
                <a:lumOff val="80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/>
          <a:lstStyle/>
          <a:p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延缓吸收率</a:t>
            </a:r>
          </a:p>
        </p:txBody>
      </p:sp>
      <p:sp>
        <p:nvSpPr>
          <p:cNvPr id="5" name="左中括号 4">
            <a:extLst>
              <a:ext uri="{FF2B5EF4-FFF2-40B4-BE49-F238E27FC236}">
                <a16:creationId xmlns:a16="http://schemas.microsoft.com/office/drawing/2014/main" id="{2D814B19-2131-4425-80C2-2209D224D6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 flipH="1" flipV="1">
            <a:off x="7250430" y="-2243455"/>
            <a:ext cx="277495" cy="7480300"/>
          </a:xfrm>
          <a:prstGeom prst="leftBracket">
            <a:avLst>
              <a:gd name="adj" fmla="val 57132"/>
            </a:avLst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îSľíḍe">
            <a:extLst>
              <a:ext uri="{FF2B5EF4-FFF2-40B4-BE49-F238E27FC236}">
                <a16:creationId xmlns:a16="http://schemas.microsoft.com/office/drawing/2014/main" id="{7183F11F-1404-4C54-9D84-2F67DCB34D7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268720" y="1065530"/>
            <a:ext cx="1953895" cy="546735"/>
          </a:xfrm>
          <a:prstGeom prst="roundRect">
            <a:avLst/>
          </a:prstGeom>
          <a:solidFill>
            <a:srgbClr val="0E7ACC"/>
          </a:solidFill>
          <a:ln w="76200" cap="rnd">
            <a:solidFill>
              <a:schemeClr val="tx2">
                <a:lumMod val="20000"/>
                <a:lumOff val="80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/>
          <a:lstStyle/>
          <a:p>
            <a:pPr algn="ctr"/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降低循环清除率</a:t>
            </a:r>
          </a:p>
        </p:txBody>
      </p:sp>
      <p:sp>
        <p:nvSpPr>
          <p:cNvPr id="7" name="矩形: 圆角 4">
            <a:extLst>
              <a:ext uri="{FF2B5EF4-FFF2-40B4-BE49-F238E27FC236}">
                <a16:creationId xmlns:a16="http://schemas.microsoft.com/office/drawing/2014/main" id="{233AEC24-2058-4C93-B719-2BB761457DE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1925" y="1849755"/>
            <a:ext cx="2221230" cy="290004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wrap="square" lIns="237490" tIns="555897" rIns="237490" bIns="258626" rtlCol="0" anchor="t">
            <a:noAutofit/>
          </a:bodyPr>
          <a:lstStyle/>
          <a:p>
            <a:pPr indent="0" algn="l" fontAlgn="auto">
              <a:lnSpc>
                <a:spcPts val="204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ts val="204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任意多边形: 形状 11">
            <a:extLst>
              <a:ext uri="{FF2B5EF4-FFF2-40B4-BE49-F238E27FC236}">
                <a16:creationId xmlns:a16="http://schemas.microsoft.com/office/drawing/2014/main" id="{3BE9DCA3-8414-4EEC-952E-8E7A6E08C52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925" y="4623435"/>
            <a:ext cx="2216785" cy="119380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>
            <a:outerShdw blurRad="203200" dist="76200" dir="5400000" sx="96000" sy="96000" algn="t" rotWithShape="0">
              <a:schemeClr val="accent1">
                <a:alpha val="30000"/>
              </a:schemeClr>
            </a:outerShdw>
          </a:effectLst>
        </p:spPr>
        <p:txBody>
          <a:bodyPr lIns="0" tIns="0" rIns="0" bIns="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: 圆角 49">
            <a:extLst>
              <a:ext uri="{FF2B5EF4-FFF2-40B4-BE49-F238E27FC236}">
                <a16:creationId xmlns:a16="http://schemas.microsoft.com/office/drawing/2014/main" id="{E04463E4-6768-41FA-A728-B38DE31592A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14350" y="1706880"/>
            <a:ext cx="1511935" cy="309245"/>
          </a:xfrm>
          <a:prstGeom prst="roundRect">
            <a:avLst>
              <a:gd name="adj" fmla="val 13544"/>
            </a:avLst>
          </a:prstGeom>
          <a:solidFill>
            <a:schemeClr val="accent1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chemeClr val="accent1">
                <a:alpha val="30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1" i="0" u="none" strike="noStrike" kern="0" cap="none" normalizeH="0" baseline="0" noProof="0" dirty="0">
                <a:ln>
                  <a:noFill/>
                </a:ln>
                <a:solidFill>
                  <a:schemeClr val="lt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微球技术</a:t>
            </a:r>
          </a:p>
        </p:txBody>
      </p:sp>
      <p:sp>
        <p:nvSpPr>
          <p:cNvPr id="10" name="矩形: 圆角 4">
            <a:extLst>
              <a:ext uri="{FF2B5EF4-FFF2-40B4-BE49-F238E27FC236}">
                <a16:creationId xmlns:a16="http://schemas.microsoft.com/office/drawing/2014/main" id="{F48244AD-DE1E-4F89-9F25-1F7FAB75C90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574546" y="2267824"/>
            <a:ext cx="2216785" cy="2466340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wrap="square" lIns="237490" tIns="555897" rIns="237490" bIns="258626" rtlCol="0" anchor="t">
            <a:no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任意多边形: 形状 11">
            <a:extLst>
              <a:ext uri="{FF2B5EF4-FFF2-40B4-BE49-F238E27FC236}">
                <a16:creationId xmlns:a16="http://schemas.microsoft.com/office/drawing/2014/main" id="{1C42BE96-748C-4785-A42A-8561FB5DE3F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574290" y="4623435"/>
            <a:ext cx="2216785" cy="119380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>
            <a:outerShdw blurRad="203200" dist="76200" dir="5400000" sx="96000" sy="96000" algn="t" rotWithShape="0">
              <a:schemeClr val="accent2">
                <a:alpha val="30000"/>
              </a:schemeClr>
            </a:outerShdw>
          </a:effectLst>
        </p:spPr>
        <p:txBody>
          <a:bodyPr lIns="0" tIns="0" rIns="0" bIns="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: 圆角 49">
            <a:extLst>
              <a:ext uri="{FF2B5EF4-FFF2-40B4-BE49-F238E27FC236}">
                <a16:creationId xmlns:a16="http://schemas.microsoft.com/office/drawing/2014/main" id="{202E922D-78A5-4FBD-8C37-ECA58B960BF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133850" y="1501140"/>
            <a:ext cx="1511935" cy="349250"/>
          </a:xfrm>
          <a:prstGeom prst="roundRect">
            <a:avLst>
              <a:gd name="adj" fmla="val 13544"/>
            </a:avLst>
          </a:prstGeom>
          <a:solidFill>
            <a:schemeClr val="accent2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chemeClr val="accent2">
                <a:alpha val="30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1600" b="1" i="0" u="none" strike="noStrike" kern="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PEG</a:t>
            </a:r>
            <a:r>
              <a:rPr kumimoji="1" lang="zh-CN" altLang="en-US" sz="1600" b="1" i="0" u="none" strike="noStrike" kern="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</a:t>
            </a:r>
          </a:p>
        </p:txBody>
      </p:sp>
      <p:sp>
        <p:nvSpPr>
          <p:cNvPr id="13" name="矩形: 圆角 4">
            <a:extLst>
              <a:ext uri="{FF2B5EF4-FFF2-40B4-BE49-F238E27FC236}">
                <a16:creationId xmlns:a16="http://schemas.microsoft.com/office/drawing/2014/main" id="{03AD78A5-7B13-4230-999B-5DB1AA2998E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987290" y="2268220"/>
            <a:ext cx="2216785" cy="248221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0E7ACC"/>
            </a:solidFill>
            <a:prstDash val="solid"/>
            <a:miter lim="800000"/>
          </a:ln>
          <a:effectLst/>
        </p:spPr>
        <p:txBody>
          <a:bodyPr wrap="square" lIns="237490" tIns="555897" rIns="237490" bIns="258626" rtlCol="0" anchor="t">
            <a:no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任意多边形: 形状 11">
            <a:extLst>
              <a:ext uri="{FF2B5EF4-FFF2-40B4-BE49-F238E27FC236}">
                <a16:creationId xmlns:a16="http://schemas.microsoft.com/office/drawing/2014/main" id="{4B9407D0-4542-4060-9EDF-5166E103DF1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987290" y="4623435"/>
            <a:ext cx="2216785" cy="119380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rgbClr val="0E7ACC"/>
          </a:solidFill>
          <a:ln w="19050" cap="flat" cmpd="sng" algn="ctr">
            <a:noFill/>
            <a:prstDash val="solid"/>
            <a:miter lim="800000"/>
          </a:ln>
          <a:effectLst>
            <a:outerShdw blurRad="203200" dist="76200" dir="5400000" sx="96000" sy="96000" algn="t" rotWithShape="0">
              <a:schemeClr val="accent1">
                <a:alpha val="30000"/>
              </a:schemeClr>
            </a:outerShdw>
          </a:effectLst>
        </p:spPr>
        <p:txBody>
          <a:bodyPr lIns="0" tIns="0" rIns="0" bIns="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矩形: 圆角 49">
            <a:extLst>
              <a:ext uri="{FF2B5EF4-FFF2-40B4-BE49-F238E27FC236}">
                <a16:creationId xmlns:a16="http://schemas.microsoft.com/office/drawing/2014/main" id="{7BF389CE-8488-4463-9874-4C4F92332C3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145155" y="2009140"/>
            <a:ext cx="1080135" cy="324485"/>
          </a:xfrm>
          <a:prstGeom prst="roundRect">
            <a:avLst>
              <a:gd name="adj" fmla="val 13544"/>
            </a:avLst>
          </a:prstGeom>
          <a:solidFill>
            <a:srgbClr val="0E7ACC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chemeClr val="accent1">
                <a:alpha val="30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1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固定链接</a:t>
            </a:r>
          </a:p>
        </p:txBody>
      </p:sp>
      <p:sp>
        <p:nvSpPr>
          <p:cNvPr id="16" name="矩形: 圆角 4">
            <a:extLst>
              <a:ext uri="{FF2B5EF4-FFF2-40B4-BE49-F238E27FC236}">
                <a16:creationId xmlns:a16="http://schemas.microsoft.com/office/drawing/2014/main" id="{7C52CDC6-D0F2-4DAC-83B2-586A2B5FA68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400290" y="1849755"/>
            <a:ext cx="2216785" cy="290004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wrap="square" lIns="237490" tIns="555897" rIns="237490" bIns="258626" rtlCol="0" anchor="t"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CN" sz="14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任意多边形: 形状 11">
            <a:extLst>
              <a:ext uri="{FF2B5EF4-FFF2-40B4-BE49-F238E27FC236}">
                <a16:creationId xmlns:a16="http://schemas.microsoft.com/office/drawing/2014/main" id="{FF81CC6C-2AB6-4A1C-9409-9C0B8A0308E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400290" y="4623435"/>
            <a:ext cx="2216785" cy="119380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rgbClr val="0E7ACC"/>
          </a:solidFill>
          <a:ln w="19050" cap="flat" cmpd="sng" algn="ctr">
            <a:noFill/>
            <a:prstDash val="solid"/>
            <a:miter lim="800000"/>
          </a:ln>
          <a:effectLst>
            <a:outerShdw blurRad="203200" dist="76200" dir="5400000" sx="96000" sy="96000" algn="t" rotWithShape="0">
              <a:schemeClr val="accent2">
                <a:alpha val="30000"/>
              </a:schemeClr>
            </a:outerShdw>
          </a:effectLst>
        </p:spPr>
        <p:txBody>
          <a:bodyPr lIns="0" tIns="0" rIns="0" bIns="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8" name="矩形: 圆角 49">
            <a:extLst>
              <a:ext uri="{FF2B5EF4-FFF2-40B4-BE49-F238E27FC236}">
                <a16:creationId xmlns:a16="http://schemas.microsoft.com/office/drawing/2014/main" id="{D2D62F77-E642-4DEB-A7C0-BC8C2116E95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576185" y="1684020"/>
            <a:ext cx="1898650" cy="354965"/>
          </a:xfrm>
          <a:prstGeom prst="roundRect">
            <a:avLst>
              <a:gd name="adj" fmla="val 13544"/>
            </a:avLst>
          </a:prstGeom>
          <a:solidFill>
            <a:schemeClr val="accent2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chemeClr val="accent2">
                <a:alpha val="30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非共价白蛋白结合</a:t>
            </a:r>
            <a:endParaRPr kumimoji="1" lang="zh-CN" altLang="en-US" sz="1600" b="1" i="0" u="none" strike="noStrike" kern="0" cap="none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4">
            <a:extLst>
              <a:ext uri="{FF2B5EF4-FFF2-40B4-BE49-F238E27FC236}">
                <a16:creationId xmlns:a16="http://schemas.microsoft.com/office/drawing/2014/main" id="{9A34F9CC-51C5-45FC-B0F9-DE6FAFBD3BB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9813290" y="1849755"/>
            <a:ext cx="2216785" cy="2900680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0E7ACC"/>
            </a:solidFill>
            <a:prstDash val="solid"/>
            <a:miter lim="800000"/>
          </a:ln>
          <a:effectLst/>
        </p:spPr>
        <p:txBody>
          <a:bodyPr wrap="square" lIns="237490" tIns="555897" rIns="237490" bIns="258626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任意多边形: 形状 11">
            <a:extLst>
              <a:ext uri="{FF2B5EF4-FFF2-40B4-BE49-F238E27FC236}">
                <a16:creationId xmlns:a16="http://schemas.microsoft.com/office/drawing/2014/main" id="{2FB16F5D-3FE5-45B8-9FBB-EE712D86835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9813290" y="4623435"/>
            <a:ext cx="2216785" cy="119380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rgbClr val="0E7ACC"/>
          </a:solidFill>
          <a:ln w="19050" cap="flat" cmpd="sng" algn="ctr">
            <a:noFill/>
            <a:prstDash val="solid"/>
            <a:miter lim="800000"/>
          </a:ln>
          <a:effectLst>
            <a:outerShdw blurRad="203200" dist="76200" dir="5400000" sx="96000" sy="96000" algn="t" rotWithShape="0">
              <a:schemeClr val="accent1">
                <a:alpha val="30000"/>
              </a:schemeClr>
            </a:outerShdw>
          </a:effectLst>
        </p:spPr>
        <p:txBody>
          <a:bodyPr lIns="0" tIns="0" rIns="0" bIns="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矩形: 圆角 49">
            <a:extLst>
              <a:ext uri="{FF2B5EF4-FFF2-40B4-BE49-F238E27FC236}">
                <a16:creationId xmlns:a16="http://schemas.microsoft.com/office/drawing/2014/main" id="{AB6046A4-1EB8-48F8-A478-D19223E504A8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0163175" y="1660525"/>
            <a:ext cx="1511935" cy="354965"/>
          </a:xfrm>
          <a:prstGeom prst="roundRect">
            <a:avLst>
              <a:gd name="adj" fmla="val 13544"/>
            </a:avLst>
          </a:prstGeom>
          <a:solidFill>
            <a:srgbClr val="0E7ACC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chemeClr val="accent1">
                <a:alpha val="30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1" i="0" u="none" strike="noStrike" kern="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融合蛋白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6CED9D-B27C-4A3A-B1F6-0127B4327C8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992370" y="2465705"/>
            <a:ext cx="2202180" cy="1958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8435" indent="-178435" algn="l" fontAlgn="auto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即</a:t>
            </a:r>
            <a:r>
              <a:rPr lang="en-US" altLang="zh-CN" sz="12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TransCon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技术，将药物与惰性载体临时连接，延缓药品在体内的代谢与排泄的速率。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8435" indent="-178435" algn="l" fontAlgn="auto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粉剂，破坏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GH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天然结构，产生抗体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D847EBC-D365-4DEC-BC34-067D3AF2F134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610485" y="2410460"/>
            <a:ext cx="2112010" cy="164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6530" indent="-176530" algn="l" fontAlgn="auto">
              <a:lnSpc>
                <a:spcPts val="204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PEG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，无毒、无活性和高度亲水的生物惰性且无免疫原性化合物，对</a:t>
            </a:r>
            <a:r>
              <a:rPr lang="en-US" altLang="zh-CN" sz="12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rhGH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进行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PEG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化修饰，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可增加溶解度、降低毒性、延长循环半衰期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24" name="矩形: 圆角 49">
            <a:extLst>
              <a:ext uri="{FF2B5EF4-FFF2-40B4-BE49-F238E27FC236}">
                <a16:creationId xmlns:a16="http://schemas.microsoft.com/office/drawing/2014/main" id="{98DBCE94-4F1B-446C-90D6-FEDA44910590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5622290" y="2020570"/>
            <a:ext cx="1080135" cy="325755"/>
          </a:xfrm>
          <a:prstGeom prst="roundRect">
            <a:avLst>
              <a:gd name="adj" fmla="val 13544"/>
            </a:avLst>
          </a:prstGeom>
          <a:solidFill>
            <a:srgbClr val="0E7ACC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chemeClr val="accent1">
                <a:alpha val="30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600" b="1" i="0" u="none" strike="noStrike" kern="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暂时链接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9925807-0E5B-4E24-976D-725CF084E2A2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2571750" y="4024589"/>
            <a:ext cx="2226945" cy="0"/>
          </a:xfrm>
          <a:prstGeom prst="line">
            <a:avLst/>
          </a:prstGeom>
          <a:ln>
            <a:solidFill>
              <a:srgbClr val="0E7AC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B097296-48CB-4099-AB90-7AB4B0AFE274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4982845" y="4203700"/>
            <a:ext cx="2226945" cy="0"/>
          </a:xfrm>
          <a:prstGeom prst="line">
            <a:avLst/>
          </a:prstGeom>
          <a:ln>
            <a:solidFill>
              <a:srgbClr val="0E7AC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344EED5-FB37-4157-ACEB-EAFC70B1257B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2732087" y="4047872"/>
            <a:ext cx="191135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金赛增</a:t>
            </a:r>
            <a:r>
              <a:rPr lang="en-US" altLang="zh-CN" sz="12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®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（金赛，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）益佩生</a:t>
            </a:r>
            <a:r>
              <a:rPr lang="en-US" altLang="zh-CN" sz="12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®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（特宝，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8E9543B-5AA4-4B82-B9BF-98C592E53775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953635" y="4283710"/>
            <a:ext cx="232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b="1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Skytrofa</a:t>
            </a:r>
            <a:r>
              <a:rPr lang="en-US" sz="1200" b="1" baseline="300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®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ASND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DC20C40-0E61-450A-9033-E485F0076D66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67564" y="4283710"/>
            <a:ext cx="22726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Sogroya</a:t>
            </a:r>
            <a:r>
              <a:rPr lang="en-US" altLang="zh-CN" sz="12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®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（诺和诺德，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4D39250-B2D7-4519-A7DE-8CDD2E64794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404735" y="2192020"/>
            <a:ext cx="2197100" cy="167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然的rhGH经过修饰以增强其与血浆白蛋白的结合，延长半衰期，使其适合每周1次给药</a:t>
            </a:r>
          </a:p>
          <a:p>
            <a:pPr marL="285750" indent="-285750" algn="l" fontAlgn="auto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一级结构改变，非天然易产生抗体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A63346CC-DD16-4D94-A64A-F367371387BF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7395845" y="4203700"/>
            <a:ext cx="2226945" cy="0"/>
          </a:xfrm>
          <a:prstGeom prst="line">
            <a:avLst/>
          </a:prstGeom>
          <a:ln>
            <a:solidFill>
              <a:srgbClr val="0E7AC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120D7C8-5C54-4F86-B95F-4A3DCC71B133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741535" y="2135505"/>
            <a:ext cx="2338070" cy="237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9390" indent="-199390" fontAlgn="auto">
              <a:lnSpc>
                <a:spcPts val="204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某种具有生物学活性的功能蛋白分子与其他蛋白（融合伴侣）融合而产生的新型蛋白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 融合蛋白可延长</a:t>
            </a:r>
            <a:r>
              <a:rPr lang="en-US" altLang="zh-CN" sz="1200" dirty="0" err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rhGH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的半衰期并减少清除</a:t>
            </a:r>
            <a:endParaRPr lang="en-US" altLang="zh-CN" sz="12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99390" indent="-199390">
              <a:lnSpc>
                <a:spcPts val="204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长链多肽与生长激素组成的异构化分子，免疫原性高，容易产生抗体</a:t>
            </a:r>
          </a:p>
          <a:p>
            <a:pPr marL="199390" indent="-199390" fontAlgn="auto">
              <a:lnSpc>
                <a:spcPts val="204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2695AE2-6A2E-4FC7-B224-301374C02D39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9812655" y="4203700"/>
            <a:ext cx="2226945" cy="0"/>
          </a:xfrm>
          <a:prstGeom prst="line">
            <a:avLst/>
          </a:prstGeom>
          <a:ln>
            <a:solidFill>
              <a:srgbClr val="0E7AC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F3CFCBE4-2410-472C-9916-C7DA75E59A7B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9859010" y="4250755"/>
            <a:ext cx="217106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ctr"/>
            <a:r>
              <a:rPr lang="en-US" altLang="zh-CN" dirty="0" err="1"/>
              <a:t>Ngenla</a:t>
            </a:r>
            <a:r>
              <a:rPr lang="en-US" altLang="zh-CN" baseline="30000" dirty="0"/>
              <a:t>®</a:t>
            </a:r>
            <a:r>
              <a:rPr lang="zh-CN" altLang="en-US" dirty="0"/>
              <a:t>（辉瑞，</a:t>
            </a:r>
            <a:r>
              <a:rPr lang="en-US" altLang="zh-CN" dirty="0"/>
              <a:t>2021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DA7B987-73FD-439E-8D3E-76B3D07F8631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545" y="4750435"/>
            <a:ext cx="2213610" cy="1505585"/>
          </a:xfrm>
          <a:prstGeom prst="rect">
            <a:avLst/>
          </a:prstGeom>
          <a:ln>
            <a:noFill/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CE3726A-A84A-46D4-AA2B-18B15CF27035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5252" b="11406"/>
          <a:stretch>
            <a:fillRect/>
          </a:stretch>
        </p:blipFill>
        <p:spPr>
          <a:xfrm>
            <a:off x="4982845" y="4750435"/>
            <a:ext cx="2226945" cy="1505585"/>
          </a:xfrm>
          <a:prstGeom prst="rect">
            <a:avLst/>
          </a:prstGeom>
          <a:ln>
            <a:noFill/>
          </a:ln>
        </p:spPr>
      </p:pic>
      <p:pic>
        <p:nvPicPr>
          <p:cNvPr id="37" name="图片 2">
            <a:extLst>
              <a:ext uri="{FF2B5EF4-FFF2-40B4-BE49-F238E27FC236}">
                <a16:creationId xmlns:a16="http://schemas.microsoft.com/office/drawing/2014/main" id="{37067EE6-45E7-4814-A1DA-F0B401316473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7390" r="10458" b="7378"/>
          <a:stretch>
            <a:fillRect/>
          </a:stretch>
        </p:blipFill>
        <p:spPr bwMode="auto">
          <a:xfrm>
            <a:off x="7395845" y="4750435"/>
            <a:ext cx="2211705" cy="150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1" descr="fa6rjDVXMS">
            <a:extLst>
              <a:ext uri="{FF2B5EF4-FFF2-40B4-BE49-F238E27FC236}">
                <a16:creationId xmlns:a16="http://schemas.microsoft.com/office/drawing/2014/main" id="{70E00300-4928-4456-89AA-7B73ABFA9292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7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l="6490" r="2782" b="46652"/>
          <a:stretch>
            <a:fillRect/>
          </a:stretch>
        </p:blipFill>
        <p:spPr>
          <a:xfrm>
            <a:off x="9841230" y="4750435"/>
            <a:ext cx="2188845" cy="1499235"/>
          </a:xfrm>
          <a:prstGeom prst="rect">
            <a:avLst/>
          </a:prstGeom>
          <a:ln>
            <a:noFill/>
          </a:ln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B4EE53A6-0D6A-44B6-BDC6-806C0C801FF9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250190" y="2132624"/>
            <a:ext cx="2032635" cy="211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204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药物溶解或分散在成球材料中形成的骨架型微小球形或类球形微粒，其粒径范围一般在1-300μｍ，可以实现蛋白类药物的缓慢释放，微球缓释剂是最早应用的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LAGH延时技术。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ts val="204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注射部位反应严重，疗效差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9455E13A-16E3-4FD3-B4E6-B6C12CD796E2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>
            <a:off x="147320" y="4203700"/>
            <a:ext cx="2226945" cy="0"/>
          </a:xfrm>
          <a:prstGeom prst="line">
            <a:avLst/>
          </a:prstGeom>
          <a:ln>
            <a:solidFill>
              <a:srgbClr val="0E7AC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AC35297B-C9CD-4376-91DB-B7083C5C551E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323215" y="4283710"/>
            <a:ext cx="1911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Eutropin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粉（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LG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2009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55865365-841B-4811-B5E2-BF28FB62CFD4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8">
            <a:clrChange>
              <a:clrFrom>
                <a:srgbClr val="FCFEFC">
                  <a:alpha val="100000"/>
                </a:srgbClr>
              </a:clrFrom>
              <a:clrTo>
                <a:srgbClr val="FCFEFC">
                  <a:alpha val="100000"/>
                  <a:alpha val="0"/>
                </a:srgbClr>
              </a:clrTo>
            </a:clrChange>
          </a:blip>
          <a:srcRect t="16039" b="19353"/>
          <a:stretch>
            <a:fillRect/>
          </a:stretch>
        </p:blipFill>
        <p:spPr>
          <a:xfrm>
            <a:off x="2574290" y="4750435"/>
            <a:ext cx="2224405" cy="1499235"/>
          </a:xfrm>
          <a:prstGeom prst="rect">
            <a:avLst/>
          </a:prstGeom>
          <a:ln>
            <a:noFill/>
          </a:ln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EE3BD867-8D14-464C-93F9-4C329F3994AB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4225290" y="5364480"/>
            <a:ext cx="48514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rhGH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9035CD9-84C1-40AD-B698-17CE8244F20F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729230" y="5947410"/>
            <a:ext cx="48514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PEG</a:t>
            </a:r>
          </a:p>
        </p:txBody>
      </p:sp>
    </p:spTree>
    <p:extLst>
      <p:ext uri="{BB962C8B-B14F-4D97-AF65-F5344CB8AC3E}">
        <p14:creationId xmlns:p14="http://schemas.microsoft.com/office/powerpoint/2010/main" val="1691685832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67267" y="184516"/>
            <a:ext cx="11548532" cy="6259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U 型 PEG 修饰药物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多家国际药企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近 30 年安全性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验证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在临床各科室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广泛</a:t>
            </a:r>
            <a:r>
              <a:rPr sz="24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  <a:endParaRPr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B21BFA-2B1F-E299-1F42-E83FA5F440F0}"/>
              </a:ext>
            </a:extLst>
          </p:cNvPr>
          <p:cNvGrpSpPr/>
          <p:nvPr/>
        </p:nvGrpSpPr>
        <p:grpSpPr>
          <a:xfrm>
            <a:off x="214633" y="1945861"/>
            <a:ext cx="11863702" cy="4206104"/>
            <a:chOff x="214633" y="1624128"/>
            <a:chExt cx="11863702" cy="4206104"/>
          </a:xfrm>
        </p:grpSpPr>
        <p:grpSp>
          <p:nvGrpSpPr>
            <p:cNvPr id="4" name="组合 3"/>
            <p:cNvGrpSpPr/>
            <p:nvPr/>
          </p:nvGrpSpPr>
          <p:grpSpPr>
            <a:xfrm>
              <a:off x="214633" y="1624128"/>
              <a:ext cx="11863702" cy="4206104"/>
              <a:chOff x="192916" y="1776951"/>
              <a:chExt cx="11863702" cy="4206104"/>
            </a:xfrm>
          </p:grpSpPr>
          <p:sp>
            <p:nvSpPr>
              <p:cNvPr id="5" name="箭头: 右 3"/>
              <p:cNvSpPr/>
              <p:nvPr>
                <p:custDataLst>
                  <p:tags r:id="rId5"/>
                </p:custDataLst>
              </p:nvPr>
            </p:nvSpPr>
            <p:spPr>
              <a:xfrm>
                <a:off x="201781" y="3010824"/>
                <a:ext cx="11854837" cy="640802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192916" y="2177289"/>
                <a:ext cx="1121404" cy="47152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的概念被提出</a:t>
                </a: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22183" y="3161948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1970s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8" name="直接连接符 7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842584" y="2690423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1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03886" y="3161948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1990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522184" y="3974235"/>
                <a:ext cx="2063116" cy="919466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药物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被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FDA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批准：多个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5kD 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直链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修饰的聚乙二醇化腺苷脱氨酶</a:t>
                </a:r>
                <a:r>
                  <a:rPr lang="en-US" altLang="zh-CN" sz="1200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Adagen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（免疫缺陷）</a:t>
                </a:r>
              </a:p>
            </p:txBody>
          </p:sp>
          <p:cxnSp>
            <p:nvCxnSpPr>
              <p:cNvPr id="14" name="直接连接符 13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1838438" y="3500502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1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502836" y="3155422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2001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3"/>
                </p:custDataLst>
              </p:nvPr>
            </p:nvSpPr>
            <p:spPr>
              <a:xfrm>
                <a:off x="1905925" y="1921903"/>
                <a:ext cx="1626861" cy="74673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首个长效干扰素：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12kD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直链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修饰的佩乐能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（肝炎）</a:t>
                </a:r>
              </a:p>
            </p:txBody>
          </p:sp>
          <p:cxnSp>
            <p:nvCxnSpPr>
              <p:cNvPr id="17" name="直接连接符 16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2857012" y="2685786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532792" y="3153117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2002</a:t>
                </a:r>
              </a:p>
            </p:txBody>
          </p:sp>
          <p:sp>
            <p:nvSpPr>
              <p:cNvPr id="23" name="矩形 22"/>
              <p:cNvSpPr/>
              <p:nvPr>
                <p:custDataLst>
                  <p:tags r:id="rId16"/>
                </p:custDataLst>
              </p:nvPr>
            </p:nvSpPr>
            <p:spPr>
              <a:xfrm>
                <a:off x="2648703" y="3977548"/>
                <a:ext cx="2869995" cy="200550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首个长效粒细胞刺激因子：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20kD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直链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</a:t>
                </a:r>
                <a:r>
                  <a:rPr lang="en-US" altLang="zh-CN" sz="1200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Neulasta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（预防中性粒细胞减少）</a:t>
                </a:r>
                <a:endPara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</a:t>
                </a:r>
                <a:r>
                  <a:rPr lang="en-US" altLang="zh-CN" sz="1200" b="1" dirty="0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40kD U</a:t>
                </a:r>
                <a:r>
                  <a:rPr lang="zh-CN" altLang="en-US" sz="1200" b="1" dirty="0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型</a:t>
                </a:r>
                <a:r>
                  <a:rPr lang="en-US" altLang="zh-CN" sz="1200" b="1" dirty="0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药物上市：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长效干扰素派罗欣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（肝炎）企业：</a:t>
                </a:r>
                <a:r>
                  <a:rPr lang="en-US" altLang="zh-CN" sz="12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Roche</a:t>
                </a:r>
                <a:endPara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首个长效生长激素受体拮抗剂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：多个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5kD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直链修饰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的培维索孟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（肢端肥大）</a:t>
                </a:r>
                <a:endPara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4" name="直接连接符 23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3197027" y="3514293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2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749699" y="3155422"/>
                <a:ext cx="849684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2008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891740" y="3155422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矩形 33"/>
              <p:cNvSpPr/>
              <p:nvPr>
                <p:custDataLst>
                  <p:tags r:id="rId20"/>
                </p:custDataLst>
              </p:nvPr>
            </p:nvSpPr>
            <p:spPr>
              <a:xfrm>
                <a:off x="6344356" y="1849341"/>
                <a:ext cx="1798854" cy="82559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化的长效生长激素：</a:t>
                </a:r>
                <a:r>
                  <a:rPr lang="en-US" altLang="zh-CN" sz="1200" b="1" dirty="0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40kD U型PEG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修饰的金赛增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GHD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</a:p>
            </p:txBody>
          </p:sp>
          <p:cxnSp>
            <p:nvCxnSpPr>
              <p:cNvPr id="35" name="直接连接符 34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7201257" y="2704214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矩形 39"/>
              <p:cNvSpPr/>
              <p:nvPr>
                <p:custDataLst>
                  <p:tags r:id="rId22"/>
                </p:custDataLst>
              </p:nvPr>
            </p:nvSpPr>
            <p:spPr>
              <a:xfrm>
                <a:off x="7655963" y="3972353"/>
                <a:ext cx="1523393" cy="915096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40kD Y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型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药物上市：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长效干扰素派格宾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（肝炎）</a:t>
                </a:r>
              </a:p>
            </p:txBody>
          </p:sp>
          <p:cxnSp>
            <p:nvCxnSpPr>
              <p:cNvPr id="41" name="直接连接符 40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8417660" y="3499240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文本框 41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8034263" y="3168638"/>
                <a:ext cx="9631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2016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0069660" y="3176795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2023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26"/>
                </p:custDataLst>
              </p:nvPr>
            </p:nvSpPr>
            <p:spPr>
              <a:xfrm>
                <a:off x="9517537" y="3972354"/>
                <a:ext cx="1798854" cy="91509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40kD Y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型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修饰的长效粒细胞刺激因子上市：珮金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（预防中性粒细胞减少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3" name="直接连接符 52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0416964" y="3530857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文本框 53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1043926" y="3175739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2025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文本框 54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4557495" y="3168638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2004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/>
              <p:nvPr>
                <p:custDataLst>
                  <p:tags r:id="rId30"/>
                </p:custDataLst>
              </p:nvPr>
            </p:nvSpPr>
            <p:spPr>
              <a:xfrm>
                <a:off x="3768601" y="1776951"/>
                <a:ext cx="2385695" cy="91440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/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PEG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化的抗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VEGF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适配子：</a:t>
                </a:r>
                <a:r>
                  <a:rPr lang="en-US" altLang="zh-CN" sz="1200" b="1" dirty="0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40kD </a:t>
                </a:r>
                <a:r>
                  <a:rPr lang="en-US" altLang="zh-CN" sz="1200" b="1" dirty="0" err="1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U型PEG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</a:t>
                </a:r>
                <a:r>
                  <a:rPr lang="en-US" altLang="zh-CN" sz="1200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Macugen</a:t>
                </a:r>
                <a:r>
                  <a:rPr lang="en-US" altLang="zh-CN" sz="1200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®</a:t>
                </a:r>
                <a:r>
                  <a:rPr lang="en-US" altLang="zh-CN" sz="12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培加他尼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老年湿性黄斑变性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企业：</a:t>
                </a:r>
                <a:r>
                  <a:rPr lang="en-US" altLang="zh-CN" sz="120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Eyetech</a:t>
                </a:r>
                <a:r>
                  <a:rPr lang="en-US" altLang="zh-CN" sz="12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/Pfizer</a:t>
                </a:r>
                <a:endPara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algn="just"/>
                <a:endPara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7" name="直接连接符 56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4885769" y="2712902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矩形 57"/>
              <p:cNvSpPr/>
              <p:nvPr>
                <p:custDataLst>
                  <p:tags r:id="rId32"/>
                </p:custDataLst>
              </p:nvPr>
            </p:nvSpPr>
            <p:spPr>
              <a:xfrm>
                <a:off x="5609466" y="3963256"/>
                <a:ext cx="1884680" cy="124523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altLang="zh-CN" sz="120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 Cimzia®(Certolizumab pegol，培塞利珠单抗注射液，商品名希敏佳),</a:t>
                </a:r>
                <a:r>
                  <a:rPr lang="en-US" altLang="zh-CN" sz="1200" b="1" dirty="0">
                    <a:solidFill>
                      <a:srgbClr val="FF83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U型-PEG 40kDa</a:t>
                </a:r>
                <a:r>
                  <a:rPr lang="en-US" altLang="zh-CN" sz="12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,</a:t>
                </a:r>
                <a:r>
                  <a:rPr lang="zh-CN" altLang="zh-CN" sz="12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rPr>
                  <a:t>中重度克罗恩病，风湿性关节炎</a:t>
                </a:r>
                <a:endPara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algn="just"/>
                <a:endPara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cxnSp>
            <p:nvCxnSpPr>
              <p:cNvPr id="59" name="直接连接符 58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5998392" y="3506023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文本框 61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9029389" y="3165561"/>
                <a:ext cx="961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2018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矩形 62"/>
              <p:cNvSpPr/>
              <p:nvPr>
                <p:custDataLst>
                  <p:tags r:id="rId35"/>
                </p:custDataLst>
              </p:nvPr>
            </p:nvSpPr>
            <p:spPr>
              <a:xfrm>
                <a:off x="8333112" y="2049287"/>
                <a:ext cx="2020449" cy="66255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首个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60kD PEG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修饰的蛋白质药物：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凝血因子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VIII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替代药物</a:t>
                </a:r>
                <a:r>
                  <a:rPr lang="en-US" altLang="zh-CN" sz="120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Jivi</a:t>
                </a:r>
                <a:r>
                  <a:rPr lang="en-US" altLang="zh-CN" sz="1200" baseline="30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®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型血友病）</a:t>
                </a:r>
              </a:p>
            </p:txBody>
          </p:sp>
          <p:cxnSp>
            <p:nvCxnSpPr>
              <p:cNvPr id="64" name="直接连接符 63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9411608" y="2699190"/>
                <a:ext cx="0" cy="47152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>
              <p:custDataLst>
                <p:tags r:id="rId3"/>
              </p:custDataLst>
            </p:nvPr>
          </p:nvSpPr>
          <p:spPr>
            <a:xfrm>
              <a:off x="10653395" y="1893321"/>
              <a:ext cx="1424940" cy="662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40kD Y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型</a:t>
              </a: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PEG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生长激素</a:t>
              </a:r>
            </a:p>
          </p:txBody>
        </p:sp>
        <p:cxnSp>
          <p:nvCxnSpPr>
            <p:cNvPr id="10" name="直接连接符 9"/>
            <p:cNvCxnSpPr/>
            <p:nvPr>
              <p:custDataLst>
                <p:tags r:id="rId4"/>
              </p:custDataLst>
            </p:nvPr>
          </p:nvCxnSpPr>
          <p:spPr>
            <a:xfrm>
              <a:off x="11485518" y="2539170"/>
              <a:ext cx="0" cy="47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矩形 49"/>
          <p:cNvSpPr/>
          <p:nvPr>
            <p:custDataLst>
              <p:tags r:id="rId2"/>
            </p:custDataLst>
          </p:nvPr>
        </p:nvSpPr>
        <p:spPr>
          <a:xfrm>
            <a:off x="7120255" y="6483350"/>
            <a:ext cx="507174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/>
              <a:t>Bailon</a:t>
            </a:r>
            <a:r>
              <a:rPr lang="en-US" altLang="zh-CN" sz="1200" dirty="0"/>
              <a:t> P, et al. Expert Opinion on Drug Delivery, 2009, 6(1): 1-16.</a:t>
            </a:r>
            <a:endParaRPr lang="zh-CN" altLang="en-US" sz="1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12070B-74D3-3CF9-AC10-ED331AB672EE}"/>
              </a:ext>
            </a:extLst>
          </p:cNvPr>
          <p:cNvSpPr txBox="1"/>
          <p:nvPr/>
        </p:nvSpPr>
        <p:spPr>
          <a:xfrm>
            <a:off x="674568" y="900092"/>
            <a:ext cx="10842863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型</a:t>
            </a: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PEG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最早开始应用至今，已近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年安全应用经验。应用范围覆盖多个领域，在充分儿科领域应用经验</a:t>
            </a:r>
            <a:endParaRPr lang="en-GB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型</a:t>
            </a: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PEG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修饰技术，仅在国内一家公司（特宝）应用，临床使用经验较少，在儿科领域未经验证</a:t>
            </a: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F30C266-FDAE-4CB8-B6EB-A21CCF6A4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395" y="4863195"/>
            <a:ext cx="4624870" cy="1395365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7E040D7-4650-4304-AECA-BFC22F0B4E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4914" y="191884"/>
            <a:ext cx="10842174" cy="603348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U-PEG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一键双链，合成步骤少易纯化，解离更彻底，半衰期稳定</a:t>
            </a:r>
          </a:p>
        </p:txBody>
      </p:sp>
      <p:sp>
        <p:nvSpPr>
          <p:cNvPr id="3" name="íṡliďê">
            <a:extLst>
              <a:ext uri="{FF2B5EF4-FFF2-40B4-BE49-F238E27FC236}">
                <a16:creationId xmlns:a16="http://schemas.microsoft.com/office/drawing/2014/main" id="{46AE33AB-00A0-4CBA-95AE-A7460001EFE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572" y="4465439"/>
            <a:ext cx="5264202" cy="19416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en-GB" altLang="zh-CN" sz="1800" b="1" dirty="0">
                <a:sym typeface="+mn-ea"/>
              </a:rPr>
              <a:t>Y</a:t>
            </a:r>
            <a:r>
              <a:rPr lang="zh-CN" altLang="en-US" sz="1800" b="1" dirty="0">
                <a:sym typeface="+mn-ea"/>
              </a:rPr>
              <a:t>型</a:t>
            </a:r>
            <a:r>
              <a:rPr lang="en-GB" altLang="zh-CN" sz="1800" b="1" dirty="0">
                <a:sym typeface="+mn-ea"/>
              </a:rPr>
              <a:t>PEG</a:t>
            </a:r>
            <a:r>
              <a:rPr lang="zh-CN" altLang="en-US" sz="1800" b="1" dirty="0">
                <a:sym typeface="+mn-ea"/>
              </a:rPr>
              <a:t>：</a:t>
            </a:r>
            <a:endParaRPr lang="en-US" altLang="zh-CN" sz="1800" b="1" dirty="0">
              <a:sym typeface="+mn-ea"/>
            </a:endParaRPr>
          </a:p>
          <a:p>
            <a:pPr marL="0" indent="0">
              <a:buNone/>
            </a:pPr>
            <a:r>
              <a:rPr lang="zh-CN" altLang="en-US" sz="1600" dirty="0">
                <a:sym typeface="+mn-ea"/>
              </a:rPr>
              <a:t>合成：</a:t>
            </a:r>
            <a:r>
              <a:rPr lang="en-US" altLang="zh-CN" sz="1600" dirty="0">
                <a:sym typeface="+mn-ea"/>
              </a:rPr>
              <a:t>20kD</a:t>
            </a:r>
            <a:r>
              <a:rPr lang="zh-CN" altLang="en-US" sz="1600" dirty="0">
                <a:sym typeface="+mn-ea"/>
              </a:rPr>
              <a:t>的</a:t>
            </a:r>
            <a:r>
              <a:rPr lang="en-US" altLang="zh-CN" sz="1600" dirty="0">
                <a:sym typeface="+mn-ea"/>
              </a:rPr>
              <a:t>PEG</a:t>
            </a:r>
            <a:r>
              <a:rPr lang="zh-CN" altLang="en-US" sz="1600" dirty="0">
                <a:sym typeface="+mn-ea"/>
              </a:rPr>
              <a:t>双链</a:t>
            </a:r>
            <a:r>
              <a:rPr lang="zh-CN" altLang="en-US" sz="1600" dirty="0"/>
              <a:t>与甘氨酸的氨基分别形成</a:t>
            </a:r>
            <a:r>
              <a:rPr lang="en-US" altLang="zh-CN" sz="1600" dirty="0"/>
              <a:t>C-N</a:t>
            </a:r>
            <a:r>
              <a:rPr lang="zh-CN" altLang="en-US" sz="1600" dirty="0"/>
              <a:t>键和酰胺键，需多部反应，副产物多，影响最终纯度；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>
                <a:sym typeface="+mn-ea"/>
              </a:rPr>
              <a:t>清除：需经</a:t>
            </a:r>
            <a:r>
              <a:rPr lang="en-US" altLang="zh-CN" sz="1600" dirty="0">
                <a:sym typeface="+mn-ea"/>
              </a:rPr>
              <a:t>2</a:t>
            </a:r>
            <a:r>
              <a:rPr lang="zh-CN" altLang="en-US" sz="1600" dirty="0">
                <a:sym typeface="+mn-ea"/>
              </a:rPr>
              <a:t>步解离，解离过程可能出现单条</a:t>
            </a:r>
            <a:r>
              <a:rPr lang="en-US" altLang="zh-CN" sz="1600" dirty="0">
                <a:sym typeface="+mn-ea"/>
              </a:rPr>
              <a:t>PEG</a:t>
            </a:r>
            <a:r>
              <a:rPr lang="zh-CN" altLang="en-US" sz="1600" dirty="0">
                <a:sym typeface="+mn-ea"/>
              </a:rPr>
              <a:t>链的中间状态，表现为半衰期不稳定</a:t>
            </a:r>
            <a:endParaRPr lang="en-US" altLang="zh-CN" sz="1600" dirty="0">
              <a:sym typeface="+mn-ea"/>
            </a:endParaRPr>
          </a:p>
        </p:txBody>
      </p:sp>
      <p:sp>
        <p:nvSpPr>
          <p:cNvPr id="4" name="îsḻíḍé">
            <a:extLst>
              <a:ext uri="{FF2B5EF4-FFF2-40B4-BE49-F238E27FC236}">
                <a16:creationId xmlns:a16="http://schemas.microsoft.com/office/drawing/2014/main" id="{46821CB8-0A8A-4D4F-A860-8F5E64C130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23416" y="1238365"/>
            <a:ext cx="5132767" cy="15723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PEG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合成：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20kD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PEG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双链均通过酰胺键与赖氨酸连接，仅需一步合成，易于纯化；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清除：只有酰胺键，一步解离更彻底，半衰期更稳定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B646323-D41C-4164-9766-D1134CB05F96}"/>
              </a:ext>
            </a:extLst>
          </p:cNvPr>
          <p:cNvGrpSpPr/>
          <p:nvPr/>
        </p:nvGrpSpPr>
        <p:grpSpPr>
          <a:xfrm>
            <a:off x="6096000" y="1626614"/>
            <a:ext cx="5388077" cy="4631946"/>
            <a:chOff x="2130654" y="2252793"/>
            <a:chExt cx="7617381" cy="614606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9521B4F-760E-4309-BD79-61FD6194789F}"/>
                </a:ext>
              </a:extLst>
            </p:cNvPr>
            <p:cNvGrpSpPr/>
            <p:nvPr/>
          </p:nvGrpSpPr>
          <p:grpSpPr>
            <a:xfrm>
              <a:off x="2130654" y="2252793"/>
              <a:ext cx="7617381" cy="3059506"/>
              <a:chOff x="1534978" y="1608442"/>
              <a:chExt cx="6171158" cy="3059506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C0269344-D5DC-4058-A10D-500D5EDB3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9638" y="1608442"/>
                <a:ext cx="5546498" cy="3059506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Line 3">
                <a:extLst>
                  <a:ext uri="{FF2B5EF4-FFF2-40B4-BE49-F238E27FC236}">
                    <a16:creationId xmlns:a16="http://schemas.microsoft.com/office/drawing/2014/main" id="{6028B9A3-20AE-4F8A-8D66-4468B0914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7015" y="1998560"/>
                <a:ext cx="460078" cy="2549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26F59D25-F46F-4ED3-B1D5-1E8B21FDB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4978" y="1743600"/>
                <a:ext cx="1762077" cy="4269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PEG-20K</a:t>
                </a:r>
                <a:endParaRPr lang="zh-CN" altLang="en-US" sz="16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435A0FB5-6F6F-4C87-BFF4-6C65AEA12C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1704" y="3122836"/>
                <a:ext cx="511198" cy="25495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B36066FB-B2FE-4DCA-B1B5-F5DD74BDF7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4978" y="2695859"/>
                <a:ext cx="1762077" cy="4269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Verdana" panose="020B0604030504040204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PEG-20K</a:t>
                </a:r>
                <a:endParaRPr lang="zh-CN" altLang="en-US" sz="16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C3553B1-DA51-4D9F-A786-FFF62BE5825B}"/>
                  </a:ext>
                </a:extLst>
              </p:cNvPr>
              <p:cNvSpPr/>
              <p:nvPr/>
            </p:nvSpPr>
            <p:spPr bwMode="auto">
              <a:xfrm>
                <a:off x="6260124" y="2360624"/>
                <a:ext cx="1301262" cy="1371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909F61B-E16E-41BC-B13B-A3ED25E3D297}"/>
                  </a:ext>
                </a:extLst>
              </p:cNvPr>
              <p:cNvSpPr txBox="1"/>
              <p:nvPr/>
            </p:nvSpPr>
            <p:spPr>
              <a:xfrm>
                <a:off x="6159817" y="2770324"/>
                <a:ext cx="1499773" cy="490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rhGH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7C9CBB7-87D4-4D5D-B26D-0A744091C288}"/>
                </a:ext>
              </a:extLst>
            </p:cNvPr>
            <p:cNvSpPr txBox="1"/>
            <p:nvPr/>
          </p:nvSpPr>
          <p:spPr>
            <a:xfrm>
              <a:off x="6888730" y="2697282"/>
              <a:ext cx="630998" cy="1069905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4901E510-F213-4FE5-A8C0-E6A2BE1B3434}"/>
                </a:ext>
              </a:extLst>
            </p:cNvPr>
            <p:cNvCxnSpPr/>
            <p:nvPr/>
          </p:nvCxnSpPr>
          <p:spPr bwMode="auto">
            <a:xfrm>
              <a:off x="8016272" y="4106262"/>
              <a:ext cx="0" cy="4985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triangle"/>
            </a:ln>
          </p:spPr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BFEC14E-12F8-4E97-AD46-41D5DE1FA93B}"/>
                </a:ext>
              </a:extLst>
            </p:cNvPr>
            <p:cNvSpPr txBox="1"/>
            <p:nvPr/>
          </p:nvSpPr>
          <p:spPr>
            <a:xfrm>
              <a:off x="6191373" y="3557634"/>
              <a:ext cx="630998" cy="1069905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1CF5B3A-7D9E-46CB-9670-26E03CBE35F9}"/>
                </a:ext>
              </a:extLst>
            </p:cNvPr>
            <p:cNvSpPr txBox="1"/>
            <p:nvPr/>
          </p:nvSpPr>
          <p:spPr>
            <a:xfrm>
              <a:off x="6191373" y="7169790"/>
              <a:ext cx="851659" cy="1229065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809E2658-716B-49D6-A7F6-5FCB081D8114}"/>
              </a:ext>
            </a:extLst>
          </p:cNvPr>
          <p:cNvSpPr txBox="1"/>
          <p:nvPr/>
        </p:nvSpPr>
        <p:spPr>
          <a:xfrm>
            <a:off x="7835328" y="1094269"/>
            <a:ext cx="149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A65AFB0-9D02-42E8-A02A-7BFB56765759}"/>
              </a:ext>
            </a:extLst>
          </p:cNvPr>
          <p:cNvSpPr txBox="1"/>
          <p:nvPr/>
        </p:nvSpPr>
        <p:spPr>
          <a:xfrm>
            <a:off x="7835328" y="4016885"/>
            <a:ext cx="149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AEED62-75C0-4D3D-8040-A3A912E58E6D}"/>
              </a:ext>
            </a:extLst>
          </p:cNvPr>
          <p:cNvSpPr txBox="1"/>
          <p:nvPr/>
        </p:nvSpPr>
        <p:spPr>
          <a:xfrm>
            <a:off x="9063600" y="1602276"/>
            <a:ext cx="1242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酰胺键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CC08C6-B9E7-44DC-9105-3B333B830BE0}"/>
              </a:ext>
            </a:extLst>
          </p:cNvPr>
          <p:cNvSpPr txBox="1"/>
          <p:nvPr/>
        </p:nvSpPr>
        <p:spPr>
          <a:xfrm>
            <a:off x="8482465" y="3467279"/>
            <a:ext cx="1242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酰胺键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A0C4C2B-ADC7-49C3-992D-C98986184E2E}"/>
              </a:ext>
            </a:extLst>
          </p:cNvPr>
          <p:cNvSpPr/>
          <p:nvPr/>
        </p:nvSpPr>
        <p:spPr>
          <a:xfrm rot="3152359">
            <a:off x="8777861" y="4969234"/>
            <a:ext cx="1109347" cy="516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spc="6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BB08B40-C6C2-465C-AA4E-D6E367EA3510}"/>
              </a:ext>
            </a:extLst>
          </p:cNvPr>
          <p:cNvSpPr txBox="1"/>
          <p:nvPr/>
        </p:nvSpPr>
        <p:spPr>
          <a:xfrm>
            <a:off x="8646894" y="6337782"/>
            <a:ext cx="1242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酰胺键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1078BBF-2C51-481E-9D48-A65286CFD58D}"/>
              </a:ext>
            </a:extLst>
          </p:cNvPr>
          <p:cNvSpPr txBox="1"/>
          <p:nvPr/>
        </p:nvSpPr>
        <p:spPr>
          <a:xfrm>
            <a:off x="8840435" y="4465439"/>
            <a:ext cx="1242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C-N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</a:p>
        </p:txBody>
      </p:sp>
      <p:pic>
        <p:nvPicPr>
          <p:cNvPr id="11266" name="Picture 2" descr="https://bkimg.cdn.bcebos.com/pic/b219ebc4b74543a982261acd0e5d9d82b9014a90bed2?x-bce-process=image/format,f_auto/watermark,image_d2F0ZXIvYmFpa2UyNzI,g_7,xp_5,yp_5,P_20/resize,m_lfit,limit_1,h_1080">
            <a:extLst>
              <a:ext uri="{FF2B5EF4-FFF2-40B4-BE49-F238E27FC236}">
                <a16:creationId xmlns:a16="http://schemas.microsoft.com/office/drawing/2014/main" id="{A5695274-3F83-43CE-96E1-C1ED6A2F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74" y="3318307"/>
            <a:ext cx="2593231" cy="11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bkimg.cdn.bcebos.com/pic/241f95cad1c8a786c9171eb62743de3d70cf3bc7fa7b">
            <a:extLst>
              <a:ext uri="{FF2B5EF4-FFF2-40B4-BE49-F238E27FC236}">
                <a16:creationId xmlns:a16="http://schemas.microsoft.com/office/drawing/2014/main" id="{BB58B281-CCA2-4DA6-AA23-9AACA9E0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0" y="3056186"/>
            <a:ext cx="2062755" cy="13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FBB289D-D163-47EA-A293-A9E2F8592AAA}"/>
              </a:ext>
            </a:extLst>
          </p:cNvPr>
          <p:cNvSpPr txBox="1"/>
          <p:nvPr/>
        </p:nvSpPr>
        <p:spPr>
          <a:xfrm>
            <a:off x="1334430" y="3116867"/>
            <a:ext cx="1539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赖氨酸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EBFA94A-4099-4A3C-8780-56CABC42E16C}"/>
              </a:ext>
            </a:extLst>
          </p:cNvPr>
          <p:cNvSpPr/>
          <p:nvPr/>
        </p:nvSpPr>
        <p:spPr>
          <a:xfrm>
            <a:off x="4112800" y="3124252"/>
            <a:ext cx="723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甘氨酸</a:t>
            </a:r>
          </a:p>
        </p:txBody>
      </p:sp>
    </p:spTree>
    <p:extLst>
      <p:ext uri="{BB962C8B-B14F-4D97-AF65-F5344CB8AC3E}">
        <p14:creationId xmlns:p14="http://schemas.microsoft.com/office/powerpoint/2010/main" val="3191842913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0E44708-F5F9-4A18-8A58-9D2E1444CF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金赛突破技术壁垒，自研自产实现唯一</a:t>
            </a:r>
            <a:r>
              <a:rPr lang="en-US" altLang="zh-CN" dirty="0"/>
              <a:t>100%</a:t>
            </a:r>
            <a:r>
              <a:rPr lang="zh-CN" altLang="en-US" dirty="0"/>
              <a:t>纯度</a:t>
            </a:r>
            <a:r>
              <a:rPr lang="en-US" altLang="zh-CN" dirty="0"/>
              <a:t>PEG</a:t>
            </a:r>
            <a:r>
              <a:rPr lang="zh-CN" altLang="en-US" dirty="0"/>
              <a:t>量产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598A6D1-6E39-4DA7-B563-53499D065491}"/>
              </a:ext>
            </a:extLst>
          </p:cNvPr>
          <p:cNvSpPr/>
          <p:nvPr/>
        </p:nvSpPr>
        <p:spPr>
          <a:xfrm>
            <a:off x="674914" y="2168631"/>
            <a:ext cx="531492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金赛自研自产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纯度图谱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AE7E5AD-8DD9-442B-9A3C-0C270373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1" t="12200" r="35414" b="33201"/>
          <a:stretch/>
        </p:blipFill>
        <p:spPr>
          <a:xfrm>
            <a:off x="707922" y="2763328"/>
            <a:ext cx="5248903" cy="2607025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F1B1B91-1875-45DF-AC09-FD7C4A50758F}"/>
              </a:ext>
            </a:extLst>
          </p:cNvPr>
          <p:cNvSpPr/>
          <p:nvPr/>
        </p:nvSpPr>
        <p:spPr>
          <a:xfrm>
            <a:off x="6281026" y="2156896"/>
            <a:ext cx="5314920" cy="472389"/>
          </a:xfrm>
          <a:prstGeom prst="roundRect">
            <a:avLst/>
          </a:prstGeom>
          <a:gradFill flip="none" rotWithShape="1">
            <a:gsLst>
              <a:gs pos="0">
                <a:srgbClr val="1364A6"/>
              </a:gs>
              <a:gs pos="100000">
                <a:srgbClr val="0065B3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供应商仅能提供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 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  <a:r>
              <a:rPr kumimoji="1"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纯度的</a:t>
            </a:r>
            <a:r>
              <a:rPr kumimoji="1" lang="en-US" altLang="zh-CN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endParaRPr kumimoji="1" lang="zh-CN" altLang="en-US" sz="16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4028366-BC08-4099-BB1E-70ED6B9BBEE2}"/>
              </a:ext>
            </a:extLst>
          </p:cNvPr>
          <p:cNvSpPr/>
          <p:nvPr/>
        </p:nvSpPr>
        <p:spPr>
          <a:xfrm>
            <a:off x="751848" y="828161"/>
            <a:ext cx="10688304" cy="120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因供应商无法提供高纯度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，金赛建成了国际上规模最大的中试和生产基地</a:t>
            </a:r>
            <a:endParaRPr lang="en-US" altLang="zh-CN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首创针对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PEG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质控的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GFC-CAD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多维度联用检测体系，构建杂质全谱系识别能力；</a:t>
            </a:r>
            <a:endParaRPr lang="en-US" altLang="zh-CN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针对性优化产品纯化工艺，通过离子交换层析、梯度重结晶等纯化手段，实现产品纯度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100%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4995618-6A59-4F7E-B2DB-A583AE1CF0D7}"/>
              </a:ext>
            </a:extLst>
          </p:cNvPr>
          <p:cNvSpPr txBox="1"/>
          <p:nvPr/>
        </p:nvSpPr>
        <p:spPr>
          <a:xfrm>
            <a:off x="674914" y="5492661"/>
            <a:ext cx="531492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通过高精度的图谱分析，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产品图谱中仅有一个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PEG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峰，没有任何杂峰表明实现了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的纯度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B663644-D040-402B-B719-D5F5FC73079E}"/>
              </a:ext>
            </a:extLst>
          </p:cNvPr>
          <p:cNvGrpSpPr/>
          <p:nvPr/>
        </p:nvGrpSpPr>
        <p:grpSpPr>
          <a:xfrm>
            <a:off x="6370857" y="2763328"/>
            <a:ext cx="5394423" cy="2607025"/>
            <a:chOff x="6370857" y="1706688"/>
            <a:chExt cx="4950089" cy="2256291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954A27F-A2D4-4076-ADC5-18E58CF68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298"/>
            <a:stretch/>
          </p:blipFill>
          <p:spPr>
            <a:xfrm>
              <a:off x="6446292" y="1706688"/>
              <a:ext cx="4874654" cy="2256291"/>
            </a:xfrm>
            <a:prstGeom prst="rect">
              <a:avLst/>
            </a:prstGeom>
          </p:spPr>
        </p:pic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ABA1C3B-44ED-4F6A-9137-B274A4E9FEA7}"/>
                </a:ext>
              </a:extLst>
            </p:cNvPr>
            <p:cNvSpPr/>
            <p:nvPr/>
          </p:nvSpPr>
          <p:spPr>
            <a:xfrm>
              <a:off x="6370857" y="2186751"/>
              <a:ext cx="2090131" cy="4620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3637427"/>
      </p:ext>
    </p:extLst>
  </p:cSld>
  <p:clrMapOvr>
    <a:masterClrMapping/>
  </p:clrMapOvr>
  <p:transition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64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/%#m/%#d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1.00000000000000000000E+00&quot;&gt;&lt;m_msothmcolidx val=&quot;0&quot;/&gt;&lt;m_rgb r=&quot;31&quot; g=&quot;48&quot; b=&quot;71&quot;/&gt;&lt;/elem&gt;&lt;/m_vecMRU&gt;&lt;/m_mruColor&gt;&lt;m_eweekdayFirstOfWeek val=&quot;2&quot;/&gt;&lt;m_eweekdayFirstOfWorkweek val=&quot;2&quot;/&gt;&lt;m_eweekdayFirstOfWeekend val=&quot;7&quot;/&gt;&lt;/CPresentation&gt;&lt;/root&gt;"/>
  <p:tag name="KSO_WPP_MARK_KEY" val="488e74cb-da32-47e5-8dee-999a65232f23"/>
  <p:tag name="COMMONDATA" val="eyJoZGlkIjoiYTEyYjllNTU5MzEzNmUzOTc4ZTc0MDIyMDE4ZjkyY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09*198"/>
  <p:tag name="TABLE_ENDDRAG_RECT" val="513*192*409*198"/>
  <p:tag name="KSO_WM_UNIT_TABLE_BEAUTIFY" val="smartTable{e4605475-09c9-48e3-9a13-d39d3c6a0e34}"/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71.6,&quot;left&quot;:5.4,&quot;top&quot;:92.75,&quot;width&quot;:934.5261097041919}"/>
  <p:tag name="KSO_WM_DIAGRAM_VERSION" val="3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1_1"/>
  <p:tag name="KSO_WM_UNIT_ID" val="diagram20231356_4*l_h_f*1_1_1"/>
  <p:tag name="KSO_WM_TEMPLATE_INDEX" val="20231356"/>
  <p:tag name="KSO_WM_TAG_VERSION" val="3.0"/>
  <p:tag name="KSO_WM_DIAGRAM_MIN_ITEMCNT" val="2"/>
  <p:tag name="KSO_WM_UNIT_VALUE" val="42"/>
  <p:tag name="KSO_WM_DIAGRAM_COLOR_TRICK" val="1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，简明扼要地阐述。"/>
  <p:tag name="KSO_WM_UNIT_LINE_FORE_SCHEMECOLOR_INDEX" val="5"/>
  <p:tag name="KSO_WM_UNIT_TEXT_FILL_FORE_SCHEMECOLOR_INDEX" val="1"/>
  <p:tag name="KSO_WM_UNIT_TEXT_FILL_TYPE" val="1"/>
  <p:tag name="KSO_WM_UNIT_TEXT_TYPE" val="1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56_4*l_h_i*1_1_2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.05000000074505806,&quot;rgb&quot;:&quot;#bc1e1e&quot;,&quot;transparency&quot;:0},{&quot;brightness&quot;:0,&quot;colorType&quot;:2,&quot;pos&quot;:1,&quot;rgb&quot;:&quot;#771313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56_4*l_h_i*1_1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71.6,&quot;left&quot;:5.4,&quot;top&quot;:92.75,&quot;width&quot;:934.5261097041919}"/>
  <p:tag name="KSO_WM_DIAGRAM_VERSION" val="3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2_1"/>
  <p:tag name="KSO_WM_UNIT_ID" val="diagram20231356_4*l_h_f*1_2_1"/>
  <p:tag name="KSO_WM_TEMPLATE_INDEX" val="20231356"/>
  <p:tag name="KSO_WM_TAG_VERSION" val="3.0"/>
  <p:tag name="KSO_WM_DIAGRAM_MIN_ITEMCNT" val="2"/>
  <p:tag name="KSO_WM_UNIT_VALUE" val="42"/>
  <p:tag name="KSO_WM_DIAGRAM_COLOR_TRICK" val="1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，简明扼要地阐述。"/>
  <p:tag name="KSO_WM_UNIT_LINE_FORE_SCHEMECOLOR_INDEX" val="5"/>
  <p:tag name="KSO_WM_UNIT_TEXT_FILL_FORE_SCHEMECOLOR_INDEX" val="1"/>
  <p:tag name="KSO_WM_UNIT_TEXT_FILL_TYPE" val="1"/>
  <p:tag name="KSO_WM_UNIT_TEXT_TYPE" val="1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56_4*l_h_i*1_2_2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.05000000074505806,&quot;rgb&quot;:&quot;#bc1e1e&quot;,&quot;transparency&quot;:0},{&quot;brightness&quot;:0,&quot;colorType&quot;:2,&quot;pos&quot;:1,&quot;rgb&quot;:&quot;#771313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56_4*l_h_i*1_2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71.6,&quot;left&quot;:5.4,&quot;top&quot;:92.75,&quot;width&quot;:934.5261097041919}"/>
  <p:tag name="KSO_WM_DIAGRAM_VERSION" val="3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3_1"/>
  <p:tag name="KSO_WM_UNIT_ID" val="diagram20231356_4*l_h_f*1_3_1"/>
  <p:tag name="KSO_WM_TEMPLATE_INDEX" val="20231356"/>
  <p:tag name="KSO_WM_TAG_VERSION" val="3.0"/>
  <p:tag name="KSO_WM_DIAGRAM_MIN_ITEMCNT" val="2"/>
  <p:tag name="KSO_WM_UNIT_VALUE" val="42"/>
  <p:tag name="KSO_WM_DIAGRAM_COLOR_TRICK" val="1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，简明扼要地阐述。"/>
  <p:tag name="KSO_WM_UNIT_LINE_FORE_SCHEMECOLOR_INDEX" val="5"/>
  <p:tag name="KSO_WM_UNIT_TEXT_FILL_FORE_SCHEMECOLOR_INDEX" val="1"/>
  <p:tag name="KSO_WM_UNIT_TEXT_FILL_TYPE" val="1"/>
  <p:tag name="KSO_WM_UNIT_TEXT_TYPE" val="1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56_4*l_h_i*1_3_2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.05000000074505806,&quot;rgb&quot;:&quot;#bc1e1e&quot;,&quot;transparency&quot;:0},{&quot;brightness&quot;:0,&quot;colorType&quot;:2,&quot;pos&quot;:1,&quot;rgb&quot;:&quot;#771313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4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71.6,&quot;left&quot;:5.4,&quot;top&quot;:92.75,&quot;width&quot;:934.5261097041919}"/>
  <p:tag name="KSO_WM_DIAGRAM_VERSION" val="3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4_1"/>
  <p:tag name="KSO_WM_UNIT_ID" val="diagram20231356_4*l_h_f*1_4_1"/>
  <p:tag name="KSO_WM_TEMPLATE_INDEX" val="20231356"/>
  <p:tag name="KSO_WM_TAG_VERSION" val="3.0"/>
  <p:tag name="KSO_WM_DIAGRAM_MIN_ITEMCNT" val="2"/>
  <p:tag name="KSO_WM_UNIT_VALUE" val="42"/>
  <p:tag name="KSO_WM_DIAGRAM_COLOR_TRICK" val="1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，简明扼要地阐述。"/>
  <p:tag name="KSO_WM_UNIT_LINE_FORE_SCHEMECOLOR_INDEX" val="5"/>
  <p:tag name="KSO_WM_UNIT_TEXT_FILL_FORE_SCHEMECOLOR_INDEX" val="1"/>
  <p:tag name="KSO_WM_UNIT_TEXT_FILL_TYPE" val="1"/>
  <p:tag name="KSO_WM_UNIT_TEXT_TYPE" val="1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356_4*l_h_i*1_4_2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.05000000074505806,&quot;rgb&quot;:&quot;#bc1e1e&quot;,&quot;transparency&quot;:0},{&quot;brightness&quot;:0,&quot;colorType&quot;:2,&quot;pos&quot;:1,&quot;rgb&quot;:&quot;#771313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356_4*l_h_i*1_4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71.6,&quot;left&quot;:5.4,&quot;top&quot;:92.75,&quot;width&quot;:934.5261097041919}"/>
  <p:tag name="KSO_WM_DIAGRAM_VERSION" val="3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5_1"/>
  <p:tag name="KSO_WM_UNIT_ID" val="diagram20231356_4*l_h_f*1_5_1"/>
  <p:tag name="KSO_WM_TEMPLATE_INDEX" val="20231356"/>
  <p:tag name="KSO_WM_TAG_VERSION" val="3.0"/>
  <p:tag name="KSO_WM_DIAGRAM_MIN_ITEMCNT" val="2"/>
  <p:tag name="KSO_WM_UNIT_VALUE" val="42"/>
  <p:tag name="KSO_WM_DIAGRAM_COLOR_TRICK" val="1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，简明扼要地阐述。"/>
  <p:tag name="KSO_WM_UNIT_LINE_FORE_SCHEMECOLOR_INDEX" val="5"/>
  <p:tag name="KSO_WM_UNIT_TEXT_FILL_FORE_SCHEMECOLOR_INDEX" val="1"/>
  <p:tag name="KSO_WM_UNIT_TEXT_FILL_TYPE" val="1"/>
  <p:tag name="KSO_WM_UNIT_TEXT_TYPE" val="1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1356_4*l_h_i*1_5_2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.05000000074505806,&quot;rgb&quot;:&quot;#bc1e1e&quot;,&quot;transparency&quot;:0},{&quot;brightness&quot;:0,&quot;colorType&quot;:2,&quot;pos&quot;:1,&quot;rgb&quot;:&quot;#771313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231356_4*l_h_i*1_5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4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71.6,&quot;left&quot;:5.4,&quot;top&quot;:92.75,&quot;width&quot;:934.526109704191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USE_COLOR_VALUE" val="{&quot;color_scheme&quot;:1,&quot;color_type&quot;:1,&quot;theme_color_indexes&quot;:[5,6,5,6,5,6]}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2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0B1D7A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0563C1"/>
      </a:hlink>
      <a:folHlink>
        <a:srgbClr val="954F72"/>
      </a:folHlink>
    </a:clrScheme>
    <a:fontScheme name="ld0ene3z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公司-金赛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​​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​​">
  <a:themeElements>
    <a:clrScheme name="">
      <a:dk1>
        <a:srgbClr val="0B1D7A"/>
      </a:dk1>
      <a:lt1>
        <a:srgbClr val="FFFFFF"/>
      </a:lt1>
      <a:dk2>
        <a:srgbClr val="F5A700"/>
      </a:dk2>
      <a:lt2>
        <a:srgbClr val="FFFFFF"/>
      </a:lt2>
      <a:accent1>
        <a:srgbClr val="1F3864"/>
      </a:accent1>
      <a:accent2>
        <a:srgbClr val="FFCB6F"/>
      </a:accent2>
      <a:accent3>
        <a:srgbClr val="000080"/>
      </a:accent3>
      <a:accent4>
        <a:srgbClr val="FFBB2F"/>
      </a:accent4>
      <a:accent5>
        <a:srgbClr val="FFC342"/>
      </a:accent5>
      <a:accent6>
        <a:srgbClr val="0042D1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41000"/>
          </a:schemeClr>
        </a:solidFill>
        <a:ln>
          <a:noFill/>
        </a:ln>
      </a:spPr>
      <a:bodyPr rtlCol="0" anchor="ctr"/>
      <a:lstStyle>
        <a:defPPr algn="ctr">
          <a:defRPr sz="5400" b="1" spc="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5879</TotalTime>
  <Words>7043</Words>
  <Application>Microsoft Office PowerPoint</Application>
  <PresentationFormat>宽屏</PresentationFormat>
  <Paragraphs>750</Paragraphs>
  <Slides>50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9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73" baseType="lpstr">
      <vt:lpstr>等线</vt:lpstr>
      <vt:lpstr>华文仿宋</vt:lpstr>
      <vt:lpstr>华文新魏</vt:lpstr>
      <vt:lpstr>隶书</vt:lpstr>
      <vt:lpstr>思源黑体 CN Light</vt:lpstr>
      <vt:lpstr>微软雅黑</vt:lpstr>
      <vt:lpstr>Arial</vt:lpstr>
      <vt:lpstr>Calibri</vt:lpstr>
      <vt:lpstr>Euphemia</vt:lpstr>
      <vt:lpstr>Fira Mono Medium</vt:lpstr>
      <vt:lpstr>Times New Roman</vt:lpstr>
      <vt:lpstr>Verdana</vt:lpstr>
      <vt:lpstr>Wingdings</vt:lpstr>
      <vt:lpstr>2_Office 主题​​</vt:lpstr>
      <vt:lpstr>3_Office 主题​​</vt:lpstr>
      <vt:lpstr>4_Office 主题​​</vt:lpstr>
      <vt:lpstr>5_Office 主题​​</vt:lpstr>
      <vt:lpstr>7_Office 主题​​</vt:lpstr>
      <vt:lpstr>4_公司-金赛</vt:lpstr>
      <vt:lpstr>8_Office 主题​​</vt:lpstr>
      <vt:lpstr>自定义设计方案</vt:lpstr>
      <vt:lpstr>6_Office 主题​​</vt:lpstr>
      <vt:lpstr>think-cell 幻灯片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产品优势挖掘- 目前竞争环境下，你认为金赛增有哪些优势更容易获得KH认可？ </vt:lpstr>
      <vt:lpstr>优势信息讨论-以上优势信息主要影响哪些KH，该如何向KH有效传递并提高认可度？（如有成功案例请举例） </vt:lpstr>
      <vt:lpstr>行动计划探讨（可选）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Cyndi Dong</cp:lastModifiedBy>
  <cp:revision>407</cp:revision>
  <dcterms:created xsi:type="dcterms:W3CDTF">2024-12-02T06:31:00Z</dcterms:created>
  <dcterms:modified xsi:type="dcterms:W3CDTF">2025-07-16T04:59:19Z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3ACC113A0E034C19BB57DA4E76780B22_12</vt:lpwstr>
  </property>
  <property fmtid="{D5CDD505-2E9C-101B-9397-08002B2CF9AE}" pid="3" name="KSOProductBuildVer">
    <vt:lpwstr>2052-11.1.0.14309</vt:lpwstr>
  </property>
</Properties>
</file>